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2"/>
  </p:sldMasterIdLst>
  <p:notesMasterIdLst>
    <p:notesMasterId r:id="rId70"/>
  </p:notesMasterIdLst>
  <p:handoutMasterIdLst>
    <p:handoutMasterId r:id="rId71"/>
  </p:handoutMasterIdLst>
  <p:sldIdLst>
    <p:sldId id="426" r:id="rId3"/>
    <p:sldId id="535" r:id="rId4"/>
    <p:sldId id="538" r:id="rId5"/>
    <p:sldId id="624" r:id="rId6"/>
    <p:sldId id="672" r:id="rId7"/>
    <p:sldId id="673" r:id="rId8"/>
    <p:sldId id="674" r:id="rId9"/>
    <p:sldId id="691" r:id="rId10"/>
    <p:sldId id="627" r:id="rId11"/>
    <p:sldId id="628" r:id="rId12"/>
    <p:sldId id="629" r:id="rId13"/>
    <p:sldId id="692" r:id="rId14"/>
    <p:sldId id="693" r:id="rId15"/>
    <p:sldId id="631" r:id="rId16"/>
    <p:sldId id="633" r:id="rId17"/>
    <p:sldId id="634" r:id="rId18"/>
    <p:sldId id="635" r:id="rId19"/>
    <p:sldId id="636" r:id="rId20"/>
    <p:sldId id="675" r:id="rId21"/>
    <p:sldId id="694" r:id="rId22"/>
    <p:sldId id="695" r:id="rId23"/>
    <p:sldId id="696" r:id="rId24"/>
    <p:sldId id="697" r:id="rId25"/>
    <p:sldId id="714" r:id="rId26"/>
    <p:sldId id="730" r:id="rId27"/>
    <p:sldId id="731" r:id="rId28"/>
    <p:sldId id="732" r:id="rId29"/>
    <p:sldId id="733" r:id="rId30"/>
    <p:sldId id="734" r:id="rId31"/>
    <p:sldId id="735" r:id="rId32"/>
    <p:sldId id="736" r:id="rId33"/>
    <p:sldId id="708" r:id="rId34"/>
    <p:sldId id="709" r:id="rId35"/>
    <p:sldId id="705" r:id="rId36"/>
    <p:sldId id="722" r:id="rId37"/>
    <p:sldId id="727" r:id="rId38"/>
    <p:sldId id="723" r:id="rId39"/>
    <p:sldId id="724" r:id="rId40"/>
    <p:sldId id="725" r:id="rId41"/>
    <p:sldId id="726" r:id="rId42"/>
    <p:sldId id="702" r:id="rId43"/>
    <p:sldId id="703" r:id="rId44"/>
    <p:sldId id="657" r:id="rId45"/>
    <p:sldId id="658" r:id="rId46"/>
    <p:sldId id="680" r:id="rId47"/>
    <p:sldId id="659" r:id="rId48"/>
    <p:sldId id="689" r:id="rId49"/>
    <p:sldId id="690" r:id="rId50"/>
    <p:sldId id="660" r:id="rId51"/>
    <p:sldId id="661" r:id="rId52"/>
    <p:sldId id="665" r:id="rId53"/>
    <p:sldId id="671" r:id="rId54"/>
    <p:sldId id="666" r:id="rId55"/>
    <p:sldId id="667" r:id="rId56"/>
    <p:sldId id="664" r:id="rId57"/>
    <p:sldId id="668" r:id="rId58"/>
    <p:sldId id="669" r:id="rId59"/>
    <p:sldId id="652" r:id="rId60"/>
    <p:sldId id="653" r:id="rId61"/>
    <p:sldId id="712" r:id="rId62"/>
    <p:sldId id="713" r:id="rId63"/>
    <p:sldId id="715" r:id="rId64"/>
    <p:sldId id="716" r:id="rId65"/>
    <p:sldId id="717" r:id="rId66"/>
    <p:sldId id="718" r:id="rId67"/>
    <p:sldId id="719" r:id="rId68"/>
    <p:sldId id="471" r:id="rId69"/>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C8E"/>
    <a:srgbClr val="FF3300"/>
    <a:srgbClr val="FF0066"/>
    <a:srgbClr val="FFFFFF"/>
    <a:srgbClr val="FF3399"/>
    <a:srgbClr val="009900"/>
    <a:srgbClr val="D60093"/>
    <a:srgbClr val="CC0066"/>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1288" autoAdjust="0"/>
  </p:normalViewPr>
  <p:slideViewPr>
    <p:cSldViewPr showGuides="1">
      <p:cViewPr varScale="1">
        <p:scale>
          <a:sx n="60" d="100"/>
          <a:sy n="60" d="100"/>
        </p:scale>
        <p:origin x="716" y="40"/>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1372" cy="467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295" y="3"/>
            <a:ext cx="2972539" cy="467849"/>
          </a:xfrm>
          <a:prstGeom prst="rect">
            <a:avLst/>
          </a:prstGeom>
        </p:spPr>
        <p:txBody>
          <a:bodyPr vert="horz" lIns="91440" tIns="45720" rIns="91440" bIns="45720" rtlCol="0"/>
          <a:lstStyle>
            <a:lvl1pPr algn="r">
              <a:defRPr sz="1200"/>
            </a:lvl1pPr>
          </a:lstStyle>
          <a:p>
            <a:fld id="{52B78F2A-59AF-4063-8247-742340A61E80}" type="datetimeFigureOut">
              <a:rPr lang="en-US" smtClean="0"/>
              <a:pPr/>
              <a:t>3/19/2024</a:t>
            </a:fld>
            <a:endParaRPr lang="en-US"/>
          </a:p>
        </p:txBody>
      </p:sp>
      <p:sp>
        <p:nvSpPr>
          <p:cNvPr id="4" name="Footer Placeholder 3"/>
          <p:cNvSpPr>
            <a:spLocks noGrp="1"/>
          </p:cNvSpPr>
          <p:nvPr>
            <p:ph type="ftr" sz="quarter" idx="2"/>
          </p:nvPr>
        </p:nvSpPr>
        <p:spPr>
          <a:xfrm>
            <a:off x="2" y="8846022"/>
            <a:ext cx="2971372" cy="46784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295" y="8846022"/>
            <a:ext cx="2972539" cy="467847"/>
          </a:xfrm>
          <a:prstGeom prst="rect">
            <a:avLst/>
          </a:prstGeom>
        </p:spPr>
        <p:txBody>
          <a:bodyPr vert="horz" lIns="91440" tIns="45720" rIns="91440" bIns="45720" rtlCol="0" anchor="b"/>
          <a:lstStyle>
            <a:lvl1pPr algn="r">
              <a:defRPr sz="1200"/>
            </a:lvl1pPr>
          </a:lstStyle>
          <a:p>
            <a:fld id="{28C46BC3-909A-40F1-9CA9-EF91CBAB4D9E}" type="slidenum">
              <a:rPr lang="en-US" smtClean="0"/>
              <a:pPr/>
              <a:t>‹#›</a:t>
            </a:fld>
            <a:endParaRPr lang="en-US"/>
          </a:p>
        </p:txBody>
      </p:sp>
    </p:spTree>
    <p:extLst>
      <p:ext uri="{BB962C8B-B14F-4D97-AF65-F5344CB8AC3E}">
        <p14:creationId xmlns:p14="http://schemas.microsoft.com/office/powerpoint/2010/main" val="211358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pPr/>
              <a:t>3/19/2024</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pPr/>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outlier is a data point that significantly deviates from the rest of the data. It can be either much higher or much lower than the other data points, and its presence can have a significant impact on the results of machine learning algorithms.</a:t>
            </a:r>
          </a:p>
          <a:p>
            <a:r>
              <a:rPr lang="en-US" sz="1200" b="0" i="0" kern="1200" dirty="0">
                <a:solidFill>
                  <a:schemeClr val="tx1"/>
                </a:solidFill>
                <a:effectLst/>
                <a:latin typeface="+mn-lt"/>
                <a:ea typeface="+mn-ea"/>
                <a:cs typeface="+mn-cs"/>
              </a:rPr>
              <a:t> Similarly, an Outlier is an observation in a given dataset that lies far from the rest of the observations. That means an outlier is vastly larger or smaller than the remaining values in the set.</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4</a:t>
            </a:fld>
            <a:endParaRPr lang="en-US"/>
          </a:p>
        </p:txBody>
      </p:sp>
    </p:spTree>
    <p:extLst>
      <p:ext uri="{BB962C8B-B14F-4D97-AF65-F5344CB8AC3E}">
        <p14:creationId xmlns:p14="http://schemas.microsoft.com/office/powerpoint/2010/main" val="392123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outlier is a data point that differs greatly from other values in a data set.</a:t>
            </a:r>
          </a:p>
          <a:p>
            <a:r>
              <a:rPr lang="en-US" sz="1200" b="0" i="0" kern="1200" dirty="0">
                <a:solidFill>
                  <a:schemeClr val="tx1"/>
                </a:solidFill>
                <a:effectLst/>
                <a:latin typeface="+mn-lt"/>
                <a:ea typeface="+mn-ea"/>
                <a:cs typeface="+mn-cs"/>
              </a:rPr>
              <a:t>a person or thing situated away or detached from the main body or system.</a:t>
            </a:r>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15</a:t>
            </a:fld>
            <a:endParaRPr lang="en-US"/>
          </a:p>
        </p:txBody>
      </p:sp>
    </p:spTree>
    <p:extLst>
      <p:ext uri="{BB962C8B-B14F-4D97-AF65-F5344CB8AC3E}">
        <p14:creationId xmlns:p14="http://schemas.microsoft.com/office/powerpoint/2010/main" val="245010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Find the distance of the point (-3, 5) from the line 4x – 3y – 26 = 0.</a:t>
            </a:r>
          </a:p>
          <a:p>
            <a:r>
              <a:rPr lang="en-US" sz="1200" b="1" i="0" kern="1200" dirty="0">
                <a:solidFill>
                  <a:schemeClr val="tx1"/>
                </a:solidFill>
                <a:effectLst/>
                <a:latin typeface="+mn-lt"/>
                <a:ea typeface="+mn-ea"/>
                <a:cs typeface="+mn-cs"/>
              </a:rPr>
              <a:t>Solution: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equation of a line is: 4x – 3y – 26 = 0</a:t>
            </a:r>
          </a:p>
          <a:p>
            <a:r>
              <a:rPr lang="en-US" sz="1200" b="0" i="0" kern="1200" dirty="0">
                <a:solidFill>
                  <a:schemeClr val="tx1"/>
                </a:solidFill>
                <a:effectLst/>
                <a:latin typeface="+mn-lt"/>
                <a:ea typeface="+mn-ea"/>
                <a:cs typeface="+mn-cs"/>
              </a:rPr>
              <a:t>Point: (-3, 5)</a:t>
            </a:r>
          </a:p>
          <a:p>
            <a:r>
              <a:rPr lang="en-US" sz="1200" b="0" i="0" kern="1200" dirty="0">
                <a:solidFill>
                  <a:schemeClr val="tx1"/>
                </a:solidFill>
                <a:effectLst/>
                <a:latin typeface="+mn-lt"/>
                <a:ea typeface="+mn-ea"/>
                <a:cs typeface="+mn-cs"/>
              </a:rPr>
              <a:t>Comparing these with the standard forms,</a:t>
            </a:r>
          </a:p>
          <a:p>
            <a:r>
              <a:rPr lang="en-US" sz="1200" b="0" i="0" kern="1200" dirty="0">
                <a:solidFill>
                  <a:schemeClr val="tx1"/>
                </a:solidFill>
                <a:effectLst/>
                <a:latin typeface="+mn-lt"/>
                <a:ea typeface="+mn-ea"/>
                <a:cs typeface="+mn-cs"/>
              </a:rPr>
              <a:t>A = 4, B = -3, C = -26</a:t>
            </a:r>
          </a:p>
          <a:p>
            <a:r>
              <a:rPr lang="en-US" sz="1200" b="0" i="0" kern="1200" dirty="0">
                <a:solidFill>
                  <a:schemeClr val="tx1"/>
                </a:solidFill>
                <a:effectLst/>
                <a:latin typeface="+mn-lt"/>
                <a:ea typeface="+mn-ea"/>
                <a:cs typeface="+mn-cs"/>
              </a:rPr>
              <a:t>x</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-3, y</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5</a:t>
            </a:r>
          </a:p>
          <a:p>
            <a:r>
              <a:rPr lang="en-US" sz="1200" b="0" i="0" kern="1200" dirty="0">
                <a:solidFill>
                  <a:schemeClr val="tx1"/>
                </a:solidFill>
                <a:effectLst/>
                <a:latin typeface="+mn-lt"/>
                <a:ea typeface="+mn-ea"/>
                <a:cs typeface="+mn-cs"/>
              </a:rPr>
              <a:t>We know that the perpendicular distance (d) of a line Ax + By+ C = 0 from a point (x</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y</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given by</a:t>
            </a:r>
          </a:p>
          <a:p>
            <a:r>
              <a:rPr lang="en-US" sz="1200" b="0" i="0" kern="1200" dirty="0">
                <a:solidFill>
                  <a:schemeClr val="tx1"/>
                </a:solidFill>
                <a:effectLst/>
                <a:latin typeface="+mn-lt"/>
                <a:ea typeface="+mn-ea"/>
                <a:cs typeface="+mn-cs"/>
              </a:rPr>
              <a:t>d = |Ax</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By</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C|]/ √(A</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 B</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Substituting the values,</a:t>
            </a:r>
          </a:p>
          <a:p>
            <a:r>
              <a:rPr lang="en-US" sz="1200" b="0" i="0" kern="1200" dirty="0">
                <a:solidFill>
                  <a:schemeClr val="tx1"/>
                </a:solidFill>
                <a:effectLst/>
                <a:latin typeface="+mn-lt"/>
                <a:ea typeface="+mn-ea"/>
                <a:cs typeface="+mn-cs"/>
              </a:rPr>
              <a:t>d = |4(-3) + (-3)(5) + (-26)|/√[(4)</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 (-3)</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|-12 – 15 – 26|/√(16 + 9)</a:t>
            </a:r>
          </a:p>
          <a:p>
            <a:r>
              <a:rPr lang="en-US" sz="1200" b="0" i="0" kern="1200" dirty="0">
                <a:solidFill>
                  <a:schemeClr val="tx1"/>
                </a:solidFill>
                <a:effectLst/>
                <a:latin typeface="+mn-lt"/>
                <a:ea typeface="+mn-ea"/>
                <a:cs typeface="+mn-cs"/>
              </a:rPr>
              <a:t>= |-53|/√25</a:t>
            </a:r>
          </a:p>
          <a:p>
            <a:r>
              <a:rPr lang="en-US" sz="1200" b="0" i="0" kern="1200" dirty="0">
                <a:solidFill>
                  <a:schemeClr val="tx1"/>
                </a:solidFill>
                <a:effectLst/>
                <a:latin typeface="+mn-lt"/>
                <a:ea typeface="+mn-ea"/>
                <a:cs typeface="+mn-cs"/>
              </a:rPr>
              <a:t>= 53/5</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21</a:t>
            </a:fld>
            <a:endParaRPr lang="en-US"/>
          </a:p>
        </p:txBody>
      </p:sp>
    </p:spTree>
    <p:extLst>
      <p:ext uri="{BB962C8B-B14F-4D97-AF65-F5344CB8AC3E}">
        <p14:creationId xmlns:p14="http://schemas.microsoft.com/office/powerpoint/2010/main" val="276339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https://www.baeldung.com/cs/svm-hard-margin-vs-soft-margin#:~:text=When%20the%20data%20is%20linearly,soft%20margin%20for%20our%20classifier.</a:t>
            </a:r>
          </a:p>
        </p:txBody>
      </p:sp>
      <p:sp>
        <p:nvSpPr>
          <p:cNvPr id="4" name="Slide Number Placeholder 3"/>
          <p:cNvSpPr>
            <a:spLocks noGrp="1"/>
          </p:cNvSpPr>
          <p:nvPr>
            <p:ph type="sldNum" sz="quarter" idx="10"/>
          </p:nvPr>
        </p:nvSpPr>
        <p:spPr/>
        <p:txBody>
          <a:bodyPr/>
          <a:lstStyle/>
          <a:p>
            <a:fld id="{AB5B076A-BCD3-43DB-B626-89538CF1BE16}" type="slidenum">
              <a:rPr lang="en-US" smtClean="0"/>
              <a:pPr/>
              <a:t>22</a:t>
            </a:fld>
            <a:endParaRPr lang="en-US"/>
          </a:p>
        </p:txBody>
      </p:sp>
    </p:spTree>
    <p:extLst>
      <p:ext uri="{BB962C8B-B14F-4D97-AF65-F5344CB8AC3E}">
        <p14:creationId xmlns:p14="http://schemas.microsoft.com/office/powerpoint/2010/main" val="26646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https://asmquantmacro.com/2016/06/14/support-vector-machines-without-tears-part-1/</a:t>
            </a:r>
          </a:p>
        </p:txBody>
      </p:sp>
      <p:sp>
        <p:nvSpPr>
          <p:cNvPr id="4" name="Slide Number Placeholder 3"/>
          <p:cNvSpPr>
            <a:spLocks noGrp="1"/>
          </p:cNvSpPr>
          <p:nvPr>
            <p:ph type="sldNum" sz="quarter" idx="10"/>
          </p:nvPr>
        </p:nvSpPr>
        <p:spPr/>
        <p:txBody>
          <a:bodyPr/>
          <a:lstStyle/>
          <a:p>
            <a:fld id="{AB5B076A-BCD3-43DB-B626-89538CF1BE16}" type="slidenum">
              <a:rPr lang="en-US" smtClean="0"/>
              <a:pPr/>
              <a:t>23</a:t>
            </a:fld>
            <a:endParaRPr lang="en-US"/>
          </a:p>
        </p:txBody>
      </p:sp>
    </p:spTree>
    <p:extLst>
      <p:ext uri="{BB962C8B-B14F-4D97-AF65-F5344CB8AC3E}">
        <p14:creationId xmlns:p14="http://schemas.microsoft.com/office/powerpoint/2010/main" val="212431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29</a:t>
            </a:fld>
            <a:endParaRPr lang="en-US"/>
          </a:p>
        </p:txBody>
      </p:sp>
    </p:spTree>
    <p:extLst>
      <p:ext uri="{BB962C8B-B14F-4D97-AF65-F5344CB8AC3E}">
        <p14:creationId xmlns:p14="http://schemas.microsoft.com/office/powerpoint/2010/main" val="289408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https://dm.cs.tu-dortmund.de/en/mlbits/class-svm-kernel-trick/</a:t>
            </a:r>
          </a:p>
        </p:txBody>
      </p:sp>
      <p:sp>
        <p:nvSpPr>
          <p:cNvPr id="4" name="Slide Number Placeholder 3"/>
          <p:cNvSpPr>
            <a:spLocks noGrp="1"/>
          </p:cNvSpPr>
          <p:nvPr>
            <p:ph type="sldNum" sz="quarter" idx="10"/>
          </p:nvPr>
        </p:nvSpPr>
        <p:spPr/>
        <p:txBody>
          <a:bodyPr/>
          <a:lstStyle/>
          <a:p>
            <a:fld id="{AB5B076A-BCD3-43DB-B626-89538CF1BE16}" type="slidenum">
              <a:rPr lang="en-US" smtClean="0"/>
              <a:pPr/>
              <a:t>35</a:t>
            </a:fld>
            <a:endParaRPr lang="en-US"/>
          </a:p>
        </p:txBody>
      </p:sp>
    </p:spTree>
    <p:extLst>
      <p:ext uri="{BB962C8B-B14F-4D97-AF65-F5344CB8AC3E}">
        <p14:creationId xmlns:p14="http://schemas.microsoft.com/office/powerpoint/2010/main" val="323535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https://www.adeveloperdiary.com/data-science/machine-learning/support-vector-machines-for-beginners-duality-problem/#duality-soft-margin-classifier</a:t>
            </a:r>
          </a:p>
        </p:txBody>
      </p:sp>
      <p:sp>
        <p:nvSpPr>
          <p:cNvPr id="4" name="Slide Number Placeholder 3"/>
          <p:cNvSpPr>
            <a:spLocks noGrp="1"/>
          </p:cNvSpPr>
          <p:nvPr>
            <p:ph type="sldNum" sz="quarter" idx="10"/>
          </p:nvPr>
        </p:nvSpPr>
        <p:spPr/>
        <p:txBody>
          <a:bodyPr/>
          <a:lstStyle/>
          <a:p>
            <a:fld id="{AB5B076A-BCD3-43DB-B626-89538CF1BE16}" type="slidenum">
              <a:rPr lang="en-US" smtClean="0"/>
              <a:pPr/>
              <a:t>36</a:t>
            </a:fld>
            <a:endParaRPr lang="en-US"/>
          </a:p>
        </p:txBody>
      </p:sp>
    </p:spTree>
    <p:extLst>
      <p:ext uri="{BB962C8B-B14F-4D97-AF65-F5344CB8AC3E}">
        <p14:creationId xmlns:p14="http://schemas.microsoft.com/office/powerpoint/2010/main" val="1432224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https://www.adeveloperdiary.com/data-science/machine-learning/support-vector-machines-for-beginners-duality-problem/</a:t>
            </a:r>
          </a:p>
        </p:txBody>
      </p:sp>
      <p:sp>
        <p:nvSpPr>
          <p:cNvPr id="4" name="Slide Number Placeholder 3"/>
          <p:cNvSpPr>
            <a:spLocks noGrp="1"/>
          </p:cNvSpPr>
          <p:nvPr>
            <p:ph type="sldNum" sz="quarter" idx="10"/>
          </p:nvPr>
        </p:nvSpPr>
        <p:spPr/>
        <p:txBody>
          <a:bodyPr/>
          <a:lstStyle/>
          <a:p>
            <a:fld id="{AB5B076A-BCD3-43DB-B626-89538CF1BE16}" type="slidenum">
              <a:rPr lang="en-US" smtClean="0"/>
              <a:pPr/>
              <a:t>37</a:t>
            </a:fld>
            <a:endParaRPr lang="en-US"/>
          </a:p>
        </p:txBody>
      </p:sp>
    </p:spTree>
    <p:extLst>
      <p:ext uri="{BB962C8B-B14F-4D97-AF65-F5344CB8AC3E}">
        <p14:creationId xmlns:p14="http://schemas.microsoft.com/office/powerpoint/2010/main" val="13498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a:spLocks/>
          </p:cNvSpPr>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a:spLocks/>
          </p:cNvSpPr>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p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66322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904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pPr/>
              <a:t>‹#›</a:t>
            </a:fld>
            <a:endParaRPr lang="en-US"/>
          </a:p>
        </p:txBody>
      </p:sp>
    </p:spTree>
    <p:extLst>
      <p:ext uri="{BB962C8B-B14F-4D97-AF65-F5344CB8AC3E}">
        <p14:creationId xmlns:p14="http://schemas.microsoft.com/office/powerpoint/2010/main" val="27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25501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58965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5174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71968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735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38457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15230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pPr/>
              <a:t>‹#›</a:t>
            </a:fld>
            <a:endParaRPr lang="en-US"/>
          </a:p>
        </p:txBody>
      </p:sp>
    </p:spTree>
    <p:extLst>
      <p:ext uri="{BB962C8B-B14F-4D97-AF65-F5344CB8AC3E}">
        <p14:creationId xmlns:p14="http://schemas.microsoft.com/office/powerpoint/2010/main" val="98598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pPr/>
              <a:t>3/19/2024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pPr/>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15.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2.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4.png"/><Relationship Id="rId4" Type="http://schemas.microsoft.com/office/2007/relationships/hdphoto" Target="../media/hdphoto16.wdp"/></Relationships>
</file>

<file path=ppt/slides/_rels/slide2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7.png"/><Relationship Id="rId4" Type="http://schemas.microsoft.com/office/2007/relationships/hdphoto" Target="../media/hdphoto1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23.wdp"/><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44.png"/><Relationship Id="rId4" Type="http://schemas.microsoft.com/office/2007/relationships/hdphoto" Target="../media/hdphoto27.wdp"/></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7.png"/><Relationship Id="rId4" Type="http://schemas.microsoft.com/office/2007/relationships/hdphoto" Target="../media/hdphoto29.wdp"/></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34.wdp"/><Relationship Id="rId3" Type="http://schemas.openxmlformats.org/officeDocument/2006/relationships/image" Target="../media/image46.png"/><Relationship Id="rId7" Type="http://schemas.microsoft.com/office/2007/relationships/hdphoto" Target="../media/hdphoto31.wdp"/><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microsoft.com/office/2007/relationships/hdphoto" Target="../media/hdphoto33.wdp"/><Relationship Id="rId5" Type="http://schemas.microsoft.com/office/2007/relationships/hdphoto" Target="../media/hdphoto30.wdp"/><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hdphoto" Target="../media/hdphoto32.wdp"/></Relationships>
</file>

<file path=ppt/slides/_rels/slide38.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en.wikipedia.org/wiki/Ambient_space" TargetMode="External"/><Relationship Id="rId1" Type="http://schemas.openxmlformats.org/officeDocument/2006/relationships/slideLayout" Target="../slideLayouts/slideLayout2.xml"/><Relationship Id="rId4" Type="http://schemas.microsoft.com/office/2007/relationships/hdphoto" Target="../media/hdphoto39.wdp"/></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0.wdp"/><Relationship Id="rId7" Type="http://schemas.microsoft.com/office/2007/relationships/hdphoto" Target="../media/hdphoto42.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41.wdp"/><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66.png"/><Relationship Id="rId1" Type="http://schemas.openxmlformats.org/officeDocument/2006/relationships/slideLayout" Target="../slideLayouts/slideLayout2.xml"/><Relationship Id="rId5" Type="http://schemas.microsoft.com/office/2007/relationships/hdphoto" Target="../media/hdphoto44.wdp"/><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hdphoto" Target="../media/hdphoto49.wdp"/><Relationship Id="rId3" Type="http://schemas.microsoft.com/office/2007/relationships/hdphoto" Target="../media/hdphoto47.wdp"/><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cs typeface="Arial" charset="0"/>
              </a:rPr>
              <a:t>By-</a:t>
            </a:r>
          </a:p>
          <a:p>
            <a:pPr algn="ctr"/>
            <a:r>
              <a:rPr lang="en-US" b="1" dirty="0">
                <a:solidFill>
                  <a:schemeClr val="accent2"/>
                </a:solidFill>
                <a:cs typeface="Arial" charset="0"/>
              </a:rPr>
              <a:t>Dr. </a:t>
            </a:r>
            <a:r>
              <a:rPr lang="en-US" b="1" dirty="0" err="1">
                <a:solidFill>
                  <a:schemeClr val="accent2"/>
                </a:solidFill>
                <a:cs typeface="Arial" charset="0"/>
              </a:rPr>
              <a:t>Jesmin</a:t>
            </a:r>
            <a:r>
              <a:rPr lang="en-US" b="1" dirty="0">
                <a:solidFill>
                  <a:schemeClr val="accent2"/>
                </a:solidFill>
                <a:cs typeface="Arial" charset="0"/>
              </a:rPr>
              <a:t> Akhter</a:t>
            </a:r>
            <a:endParaRPr lang="en-US" dirty="0">
              <a:solidFill>
                <a:schemeClr val="accent2"/>
              </a:solidFill>
              <a:cs typeface="Arial" charset="0"/>
            </a:endParaRPr>
          </a:p>
          <a:p>
            <a:pPr algn="ctr"/>
            <a:r>
              <a:rPr lang="en-US" dirty="0">
                <a:cs typeface="Arial" charset="0"/>
              </a:rPr>
              <a:t>Professor</a:t>
            </a:r>
          </a:p>
          <a:p>
            <a:pPr algn="ctr"/>
            <a:r>
              <a:rPr lang="en-US" dirty="0">
                <a:cs typeface="Arial" charset="0"/>
              </a:rPr>
              <a:t>Institute of Information Technology</a:t>
            </a:r>
          </a:p>
          <a:p>
            <a:pPr algn="ctr"/>
            <a:r>
              <a:rPr lang="en-US" dirty="0">
                <a:cs typeface="Arial"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headEnd/>
            <a:tailEnd/>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a:solidFill>
                  <a:srgbClr val="FF0000"/>
                </a:solidFill>
              </a:rPr>
              <a:t>ICT-4261</a:t>
            </a: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extLst>
      <p:ext uri="{BB962C8B-B14F-4D97-AF65-F5344CB8AC3E}">
        <p14:creationId xmlns:p14="http://schemas.microsoft.com/office/powerpoint/2010/main" val="246866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Support vectors are data points that are closer to the </a:t>
            </a:r>
            <a:r>
              <a:rPr lang="en-US" dirty="0" err="1"/>
              <a:t>hyperplane</a:t>
            </a:r>
            <a:r>
              <a:rPr lang="en-US" dirty="0"/>
              <a:t> and influence the position and orientation of the </a:t>
            </a:r>
            <a:r>
              <a:rPr lang="en-US" dirty="0" err="1"/>
              <a:t>hyperplane</a:t>
            </a:r>
            <a:r>
              <a:rPr lang="en-US" dirty="0"/>
              <a:t>. Using these support vectors, we maximize the margin of the classifier. Deleting the support vectors will change the position of the </a:t>
            </a:r>
            <a:r>
              <a:rPr lang="en-US" dirty="0" err="1"/>
              <a:t>hyperplane</a:t>
            </a:r>
            <a:r>
              <a:rPr lang="en-US" dirty="0"/>
              <a:t>. These are the points that help us build our SVM.</a:t>
            </a:r>
          </a:p>
          <a:p>
            <a:pPr marL="0" indent="0">
              <a:buNone/>
            </a:pP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85147" y="1295400"/>
            <a:ext cx="5682811" cy="3124200"/>
          </a:xfrm>
          <a:prstGeom prst="rect">
            <a:avLst/>
          </a:prstGeom>
        </p:spPr>
      </p:pic>
    </p:spTree>
    <p:extLst>
      <p:ext uri="{BB962C8B-B14F-4D97-AF65-F5344CB8AC3E}">
        <p14:creationId xmlns:p14="http://schemas.microsoft.com/office/powerpoint/2010/main" val="137111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sp>
        <p:nvSpPr>
          <p:cNvPr id="3" name="Content Placeholder 2"/>
          <p:cNvSpPr>
            <a:spLocks noGrp="1"/>
          </p:cNvSpPr>
          <p:nvPr>
            <p:ph idx="1"/>
          </p:nvPr>
        </p:nvSpPr>
        <p:spPr>
          <a:xfrm>
            <a:off x="609600" y="1600201"/>
            <a:ext cx="10972800" cy="4952999"/>
          </a:xfrm>
        </p:spPr>
        <p:txBody>
          <a:bodyPr>
            <a:normAutofit fontScale="92500" lnSpcReduction="10000"/>
          </a:bodyPr>
          <a:lstStyle/>
          <a:p>
            <a:r>
              <a:rPr lang="en-US" dirty="0"/>
              <a:t>Let’s consider two independent variables x</a:t>
            </a:r>
            <a:r>
              <a:rPr lang="en-US" baseline="-25000" dirty="0"/>
              <a:t>1</a:t>
            </a:r>
            <a:r>
              <a:rPr lang="en-US" dirty="0"/>
              <a:t>, x</a:t>
            </a:r>
            <a:r>
              <a:rPr lang="en-US" baseline="-25000" dirty="0"/>
              <a:t>2,</a:t>
            </a:r>
            <a:r>
              <a:rPr lang="en-US" dirty="0"/>
              <a:t> and one dependent variable which is either a blue circle or a red circle.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From the figure above it’s very clear that there are multiple lines (our </a:t>
            </a:r>
            <a:r>
              <a:rPr lang="en-US" dirty="0" err="1"/>
              <a:t>hyperplane</a:t>
            </a:r>
            <a:r>
              <a:rPr lang="en-US" dirty="0"/>
              <a:t> here is a line because we are considering only two input features x</a:t>
            </a:r>
            <a:r>
              <a:rPr lang="en-US" baseline="-25000" dirty="0"/>
              <a:t>1</a:t>
            </a:r>
            <a:r>
              <a:rPr lang="en-US" dirty="0"/>
              <a:t>, x</a:t>
            </a:r>
            <a:r>
              <a:rPr lang="en-US" baseline="-25000" dirty="0"/>
              <a:t>2</a:t>
            </a:r>
            <a:r>
              <a:rPr lang="en-US" dirty="0"/>
              <a:t>) that segregate our data points or do a classification between red and blue circles. So how do we choose the best line or in general the best </a:t>
            </a:r>
            <a:r>
              <a:rPr lang="en-US" dirty="0" err="1"/>
              <a:t>hyperplane</a:t>
            </a:r>
            <a:r>
              <a:rPr lang="en-US" dirty="0"/>
              <a:t> that segregates our data points?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33800" y="2179884"/>
            <a:ext cx="3429000" cy="2982951"/>
          </a:xfrm>
          <a:prstGeom prst="rect">
            <a:avLst/>
          </a:prstGeom>
        </p:spPr>
      </p:pic>
    </p:spTree>
    <p:extLst>
      <p:ext uri="{BB962C8B-B14F-4D97-AF65-F5344CB8AC3E}">
        <p14:creationId xmlns:p14="http://schemas.microsoft.com/office/powerpoint/2010/main" val="154657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sp>
        <p:nvSpPr>
          <p:cNvPr id="3" name="Content Placeholder 2"/>
          <p:cNvSpPr>
            <a:spLocks noGrp="1"/>
          </p:cNvSpPr>
          <p:nvPr>
            <p:ph idx="1"/>
          </p:nvPr>
        </p:nvSpPr>
        <p:spPr>
          <a:xfrm>
            <a:off x="609600" y="1295400"/>
            <a:ext cx="10972800" cy="4525963"/>
          </a:xfrm>
        </p:spPr>
        <p:txBody>
          <a:bodyPr/>
          <a:lstStyle/>
          <a:p>
            <a:r>
              <a:rPr lang="en-US" dirty="0"/>
              <a:t> A separating line will be defined with the help of </a:t>
            </a:r>
            <a:r>
              <a:rPr lang="en-US" b="1" dirty="0"/>
              <a:t>Support Vectors</a:t>
            </a:r>
            <a:r>
              <a:rPr lang="en-US" dirty="0"/>
              <a:t>.</a:t>
            </a:r>
          </a:p>
        </p:txBody>
      </p:sp>
      <p:pic>
        <p:nvPicPr>
          <p:cNvPr id="4" name="Picture 3"/>
          <p:cNvPicPr>
            <a:picLocks noChangeAspect="1"/>
          </p:cNvPicPr>
          <p:nvPr/>
        </p:nvPicPr>
        <p:blipFill>
          <a:blip r:embed="rId2"/>
          <a:stretch>
            <a:fillRect/>
          </a:stretch>
        </p:blipFill>
        <p:spPr>
          <a:xfrm>
            <a:off x="1027280" y="1676400"/>
            <a:ext cx="9031120" cy="4819980"/>
          </a:xfrm>
          <a:prstGeom prst="rect">
            <a:avLst/>
          </a:prstGeom>
        </p:spPr>
      </p:pic>
    </p:spTree>
    <p:extLst>
      <p:ext uri="{BB962C8B-B14F-4D97-AF65-F5344CB8AC3E}">
        <p14:creationId xmlns:p14="http://schemas.microsoft.com/office/powerpoint/2010/main" val="1573647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endParaRPr lang="en-US" dirty="0"/>
          </a:p>
        </p:txBody>
      </p:sp>
      <p:pic>
        <p:nvPicPr>
          <p:cNvPr id="4" name="Picture 3"/>
          <p:cNvPicPr>
            <a:picLocks noChangeAspect="1"/>
          </p:cNvPicPr>
          <p:nvPr/>
        </p:nvPicPr>
        <p:blipFill>
          <a:blip r:embed="rId2"/>
          <a:stretch>
            <a:fillRect/>
          </a:stretch>
        </p:blipFill>
        <p:spPr>
          <a:xfrm>
            <a:off x="990600" y="1219200"/>
            <a:ext cx="10498015" cy="5487166"/>
          </a:xfrm>
          <a:prstGeom prst="rect">
            <a:avLst/>
          </a:prstGeom>
        </p:spPr>
      </p:pic>
      <p:sp>
        <p:nvSpPr>
          <p:cNvPr id="5" name="Rectangle 4"/>
          <p:cNvSpPr/>
          <p:nvPr/>
        </p:nvSpPr>
        <p:spPr>
          <a:xfrm>
            <a:off x="8000999" y="4724400"/>
            <a:ext cx="3868615" cy="369332"/>
          </a:xfrm>
          <a:prstGeom prst="rect">
            <a:avLst/>
          </a:prstGeom>
        </p:spPr>
        <p:txBody>
          <a:bodyPr wrap="square">
            <a:spAutoFit/>
          </a:bodyPr>
          <a:lstStyle/>
          <a:p>
            <a:r>
              <a:rPr lang="en-US" b="1" dirty="0">
                <a:solidFill>
                  <a:srgbClr val="444444"/>
                </a:solidFill>
                <a:latin typeface="Poppins"/>
              </a:rPr>
              <a:t>d = |Ax</a:t>
            </a:r>
            <a:r>
              <a:rPr lang="en-US" b="1" baseline="-25000" dirty="0">
                <a:solidFill>
                  <a:srgbClr val="444444"/>
                </a:solidFill>
                <a:latin typeface="Poppins"/>
              </a:rPr>
              <a:t>1</a:t>
            </a:r>
            <a:r>
              <a:rPr lang="en-US" b="1" dirty="0">
                <a:solidFill>
                  <a:srgbClr val="444444"/>
                </a:solidFill>
                <a:latin typeface="Poppins"/>
              </a:rPr>
              <a:t> + By</a:t>
            </a:r>
            <a:r>
              <a:rPr lang="en-US" b="1" baseline="-25000" dirty="0">
                <a:solidFill>
                  <a:srgbClr val="444444"/>
                </a:solidFill>
                <a:latin typeface="Poppins"/>
              </a:rPr>
              <a:t>1</a:t>
            </a:r>
            <a:r>
              <a:rPr lang="en-US" b="1" dirty="0">
                <a:solidFill>
                  <a:srgbClr val="444444"/>
                </a:solidFill>
                <a:latin typeface="Poppins"/>
              </a:rPr>
              <a:t> + C|]/ √(A</a:t>
            </a:r>
            <a:r>
              <a:rPr lang="en-US" b="1" baseline="30000" dirty="0">
                <a:solidFill>
                  <a:srgbClr val="444444"/>
                </a:solidFill>
                <a:latin typeface="Poppins"/>
              </a:rPr>
              <a:t>2</a:t>
            </a:r>
            <a:r>
              <a:rPr lang="en-US" b="1" dirty="0">
                <a:solidFill>
                  <a:srgbClr val="444444"/>
                </a:solidFill>
                <a:latin typeface="Poppins"/>
              </a:rPr>
              <a:t> + B</a:t>
            </a:r>
            <a:r>
              <a:rPr lang="en-US" b="1" baseline="30000" dirty="0">
                <a:solidFill>
                  <a:srgbClr val="444444"/>
                </a:solidFill>
                <a:latin typeface="Poppins"/>
              </a:rPr>
              <a:t>2</a:t>
            </a:r>
            <a:r>
              <a:rPr lang="en-US" b="1" dirty="0">
                <a:solidFill>
                  <a:srgbClr val="444444"/>
                </a:solidFill>
                <a:latin typeface="Poppins"/>
              </a:rPr>
              <a:t>)</a:t>
            </a:r>
          </a:p>
        </p:txBody>
      </p:sp>
    </p:spTree>
    <p:extLst>
      <p:ext uri="{BB962C8B-B14F-4D97-AF65-F5344CB8AC3E}">
        <p14:creationId xmlns:p14="http://schemas.microsoft.com/office/powerpoint/2010/main" val="308029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How does SVM work?</a:t>
            </a:r>
          </a:p>
        </p:txBody>
      </p:sp>
      <p:sp>
        <p:nvSpPr>
          <p:cNvPr id="3" name="Content Placeholder 2"/>
          <p:cNvSpPr>
            <a:spLocks noGrp="1"/>
          </p:cNvSpPr>
          <p:nvPr>
            <p:ph idx="1"/>
          </p:nvPr>
        </p:nvSpPr>
        <p:spPr/>
        <p:txBody>
          <a:bodyPr>
            <a:normAutofit lnSpcReduction="10000"/>
          </a:bodyPr>
          <a:lstStyle/>
          <a:p>
            <a:r>
              <a:rPr lang="en-US" dirty="0"/>
              <a:t>One reasonable choice as the best </a:t>
            </a:r>
            <a:r>
              <a:rPr lang="en-US" dirty="0" err="1"/>
              <a:t>hyperplane</a:t>
            </a:r>
            <a:r>
              <a:rPr lang="en-US" dirty="0"/>
              <a:t> is the one that represents the largest separation or margin between the two classes.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we choose the </a:t>
            </a:r>
            <a:r>
              <a:rPr lang="en-US" dirty="0" err="1"/>
              <a:t>hyperplane</a:t>
            </a:r>
            <a:r>
              <a:rPr lang="en-US" dirty="0"/>
              <a:t> whose distance from it to the nearest data point on each side is maximized. If such a </a:t>
            </a:r>
            <a:r>
              <a:rPr lang="en-US" dirty="0" err="1"/>
              <a:t>hyperplane</a:t>
            </a:r>
            <a:r>
              <a:rPr lang="en-US" dirty="0"/>
              <a:t> exists it is known as the </a:t>
            </a:r>
            <a:r>
              <a:rPr lang="en-US" b="1" dirty="0"/>
              <a:t>maximum-margin </a:t>
            </a:r>
            <a:r>
              <a:rPr lang="en-US" b="1" dirty="0" err="1"/>
              <a:t>hyperplane</a:t>
            </a:r>
            <a:r>
              <a:rPr lang="en-US" b="1" dirty="0"/>
              <a:t>/hard margin</a:t>
            </a:r>
            <a:r>
              <a:rPr lang="en-US" dirty="0"/>
              <a:t>. So from the above figure, we choose L2</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1000" y="2362200"/>
            <a:ext cx="2770245" cy="2338445"/>
          </a:xfrm>
          <a:prstGeom prst="rect">
            <a:avLst/>
          </a:prstGeom>
        </p:spPr>
      </p:pic>
    </p:spTree>
    <p:extLst>
      <p:ext uri="{BB962C8B-B14F-4D97-AF65-F5344CB8AC3E}">
        <p14:creationId xmlns:p14="http://schemas.microsoft.com/office/powerpoint/2010/main" val="159805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lstStyle/>
          <a:p>
            <a:r>
              <a:rPr lang="en-US" dirty="0"/>
              <a:t>Let’s consider a scenario like shown below</a:t>
            </a:r>
          </a:p>
          <a:p>
            <a:endParaRPr lang="en-US" dirty="0"/>
          </a:p>
          <a:p>
            <a:endParaRPr lang="en-US" dirty="0"/>
          </a:p>
          <a:p>
            <a:endParaRPr lang="en-US" dirty="0"/>
          </a:p>
          <a:p>
            <a:endParaRPr lang="en-US" dirty="0"/>
          </a:p>
          <a:p>
            <a:endParaRPr lang="en-US" dirty="0"/>
          </a:p>
          <a:p>
            <a:endParaRPr lang="en-US" dirty="0"/>
          </a:p>
          <a:p>
            <a:endParaRPr lang="en-US" dirty="0"/>
          </a:p>
          <a:p>
            <a:r>
              <a:rPr lang="en-US" dirty="0"/>
              <a:t>Here we have one blue ball in the boundary of the red ball. So how does SVM classify the data? It’s simple! The blue ball in the boundary of red ones is an outlier of blue balls. The SVM algorithm has the characteristics to ignore the outlier and finds the best </a:t>
            </a:r>
            <a:r>
              <a:rPr lang="en-US" dirty="0" err="1"/>
              <a:t>hyperplane</a:t>
            </a:r>
            <a:r>
              <a:rPr lang="en-US" dirty="0"/>
              <a:t> that maximizes the margin. SVM is robust to outliers.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38800" y="1440387"/>
            <a:ext cx="3276600" cy="2960437"/>
          </a:xfrm>
          <a:prstGeom prst="rect">
            <a:avLst/>
          </a:prstGeom>
        </p:spPr>
      </p:pic>
    </p:spTree>
    <p:extLst>
      <p:ext uri="{BB962C8B-B14F-4D97-AF65-F5344CB8AC3E}">
        <p14:creationId xmlns:p14="http://schemas.microsoft.com/office/powerpoint/2010/main" val="1707688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lstStyle/>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r>
              <a:rPr lang="en-US" dirty="0"/>
              <a:t>So in this type of data point what SVM does is, finds the maximum margin as done with previous data sets along with that it adds a penalty each time a point crosses the margin. So the margins in these types of cases are called </a:t>
            </a:r>
            <a:r>
              <a:rPr lang="en-US" b="1" dirty="0"/>
              <a:t>soft margins</a:t>
            </a:r>
            <a:r>
              <a:rPr lang="en-US" dirty="0"/>
              <a:t>.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49155" y="1001458"/>
            <a:ext cx="3227845" cy="2756436"/>
          </a:xfrm>
          <a:prstGeom prst="rect">
            <a:avLst/>
          </a:prstGeom>
        </p:spPr>
      </p:pic>
    </p:spTree>
    <p:extLst>
      <p:ext uri="{BB962C8B-B14F-4D97-AF65-F5344CB8AC3E}">
        <p14:creationId xmlns:p14="http://schemas.microsoft.com/office/powerpoint/2010/main" val="3697984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normAutofit/>
          </a:bodyPr>
          <a:lstStyle/>
          <a:p>
            <a:r>
              <a:rPr lang="en-US" dirty="0"/>
              <a:t>Till now, we were talking about linearly separable data(the group of blue balls and red balls are separable by a straight line/linear line). What to do if data are not linearly separable?</a:t>
            </a:r>
          </a:p>
          <a:p>
            <a:endParaRPr lang="en-US" dirty="0"/>
          </a:p>
          <a:p>
            <a:endParaRPr lang="en-US" dirty="0"/>
          </a:p>
          <a:p>
            <a:endParaRPr lang="en-US" dirty="0"/>
          </a:p>
          <a:p>
            <a:endParaRPr lang="en-US" dirty="0"/>
          </a:p>
          <a:p>
            <a:endParaRPr lang="en-US" dirty="0"/>
          </a:p>
          <a:p>
            <a:endParaRPr lang="en-US" dirty="0"/>
          </a:p>
          <a:p>
            <a:pPr fontAlgn="base"/>
            <a:r>
              <a:rPr lang="en-US" dirty="0"/>
              <a:t>Say, our data is shown in the figure above. SVM solves this by creating a new variable using a </a:t>
            </a:r>
            <a:r>
              <a:rPr lang="en-US" b="1" dirty="0"/>
              <a:t>kernel</a:t>
            </a:r>
            <a:r>
              <a:rPr lang="en-US" dirty="0"/>
              <a:t>.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81400" y="2362200"/>
            <a:ext cx="4762962" cy="1813484"/>
          </a:xfrm>
          <a:prstGeom prst="rect">
            <a:avLst/>
          </a:prstGeom>
        </p:spPr>
      </p:pic>
    </p:spTree>
    <p:extLst>
      <p:ext uri="{BB962C8B-B14F-4D97-AF65-F5344CB8AC3E}">
        <p14:creationId xmlns:p14="http://schemas.microsoft.com/office/powerpoint/2010/main" val="3031519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SVM work?</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We call a point x</a:t>
            </a:r>
            <a:r>
              <a:rPr lang="en-US" baseline="-25000" dirty="0"/>
              <a:t>i </a:t>
            </a:r>
            <a:r>
              <a:rPr lang="en-US" dirty="0"/>
              <a:t>on the line and we create a new variable </a:t>
            </a:r>
            <a:r>
              <a:rPr lang="en-US" dirty="0" err="1"/>
              <a:t>y</a:t>
            </a:r>
            <a:r>
              <a:rPr lang="en-US" baseline="-25000" dirty="0" err="1"/>
              <a:t>i</a:t>
            </a:r>
            <a:r>
              <a:rPr lang="en-US" dirty="0"/>
              <a:t> as a function of distance from origin o. So if we plot this we get something like as shown below</a:t>
            </a:r>
          </a:p>
          <a:p>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this case, the new variable y is created as a function of distance from the origin.  A non-linear function that creates a new variable is referred to as a kernel.</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53000" y="2362200"/>
            <a:ext cx="3710590" cy="2776840"/>
          </a:xfrm>
          <a:prstGeom prst="rect">
            <a:avLst/>
          </a:prstGeom>
        </p:spPr>
      </p:pic>
    </p:spTree>
    <p:extLst>
      <p:ext uri="{BB962C8B-B14F-4D97-AF65-F5344CB8AC3E}">
        <p14:creationId xmlns:p14="http://schemas.microsoft.com/office/powerpoint/2010/main" val="377470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t>
            </a:r>
          </a:p>
        </p:txBody>
      </p:sp>
      <p:sp>
        <p:nvSpPr>
          <p:cNvPr id="3" name="Content Placeholder 2"/>
          <p:cNvSpPr>
            <a:spLocks noGrp="1"/>
          </p:cNvSpPr>
          <p:nvPr>
            <p:ph idx="1"/>
          </p:nvPr>
        </p:nvSpPr>
        <p:spPr/>
        <p:txBody>
          <a:bodyPr/>
          <a:lstStyle/>
          <a:p>
            <a:r>
              <a:rPr lang="en-US" b="1" dirty="0"/>
              <a:t>Margin:</a:t>
            </a:r>
            <a:r>
              <a:rPr lang="en-US" dirty="0"/>
              <a:t> it is the distance between the </a:t>
            </a:r>
            <a:r>
              <a:rPr lang="en-US" dirty="0" err="1"/>
              <a:t>hyperplane</a:t>
            </a:r>
            <a:r>
              <a:rPr lang="en-US" dirty="0"/>
              <a:t> and the observations closest to the </a:t>
            </a:r>
            <a:r>
              <a:rPr lang="en-US" dirty="0" err="1"/>
              <a:t>hyperplane</a:t>
            </a:r>
            <a:r>
              <a:rPr lang="en-US" dirty="0"/>
              <a:t> (support vectors). In SVM large margin is considered a good margin. There are two types of margins </a:t>
            </a:r>
            <a:r>
              <a:rPr lang="en-US" b="1" dirty="0"/>
              <a:t>hard margin</a:t>
            </a:r>
            <a:r>
              <a:rPr lang="en-US" dirty="0"/>
              <a:t> and </a:t>
            </a:r>
            <a:r>
              <a:rPr lang="en-US" b="1" dirty="0"/>
              <a:t>soft margin.</a:t>
            </a:r>
            <a:r>
              <a:rPr lang="en-US" dirty="0"/>
              <a:t>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57600" y="3962400"/>
            <a:ext cx="4327451" cy="2743200"/>
          </a:xfrm>
          <a:prstGeom prst="rect">
            <a:avLst/>
          </a:prstGeom>
        </p:spPr>
      </p:pic>
    </p:spTree>
    <p:extLst>
      <p:ext uri="{BB962C8B-B14F-4D97-AF65-F5344CB8AC3E}">
        <p14:creationId xmlns:p14="http://schemas.microsoft.com/office/powerpoint/2010/main" val="372588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a:latin typeface="Gill Sans MT" panose="020B0502020104020203" pitchFamily="34" charset="0"/>
              </a:rPr>
              <a:t>Contents</a:t>
            </a: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800" dirty="0"/>
              <a:t>A Gentle Introduction to Machine Learning</a:t>
            </a:r>
          </a:p>
          <a:p>
            <a:pPr>
              <a:buFont typeface="Wingdings" panose="05000000000000000000" pitchFamily="2" charset="2"/>
              <a:buChar char="ü"/>
            </a:pPr>
            <a:r>
              <a:rPr lang="en-US" sz="1800" dirty="0"/>
              <a:t>Important Elements in Machine Learning</a:t>
            </a:r>
          </a:p>
          <a:p>
            <a:pPr>
              <a:buFont typeface="Wingdings" panose="05000000000000000000" pitchFamily="2" charset="2"/>
              <a:buChar char="ü"/>
            </a:pPr>
            <a:r>
              <a:rPr lang="en-US" sz="1800" dirty="0"/>
              <a:t>Linear Regression</a:t>
            </a:r>
          </a:p>
          <a:p>
            <a:pPr>
              <a:buFont typeface="Wingdings" panose="05000000000000000000" pitchFamily="2" charset="2"/>
              <a:buChar char="ü"/>
            </a:pPr>
            <a:r>
              <a:rPr lang="en-US" sz="1800" dirty="0"/>
              <a:t>Logistic Regression</a:t>
            </a:r>
          </a:p>
          <a:p>
            <a:pPr>
              <a:buFont typeface="Wingdings" panose="05000000000000000000" pitchFamily="2" charset="2"/>
              <a:buChar char="ü"/>
            </a:pPr>
            <a:r>
              <a:rPr lang="en-US" sz="1800" dirty="0"/>
              <a:t>Naive Bayes</a:t>
            </a:r>
          </a:p>
          <a:p>
            <a:pPr>
              <a:buFont typeface="Wingdings" panose="05000000000000000000" pitchFamily="2" charset="2"/>
              <a:buChar char="ü"/>
            </a:pPr>
            <a:r>
              <a:rPr lang="en-US" sz="1800" dirty="0"/>
              <a:t>Support Vector Machines</a:t>
            </a:r>
          </a:p>
          <a:p>
            <a:pPr>
              <a:buFont typeface="Wingdings" panose="05000000000000000000" pitchFamily="2" charset="2"/>
              <a:buChar char="ü"/>
            </a:pPr>
            <a:r>
              <a:rPr lang="en-US" sz="1800" dirty="0"/>
              <a:t>Decision Trees and Ensemble Learning</a:t>
            </a:r>
          </a:p>
          <a:p>
            <a:pPr>
              <a:buFont typeface="Wingdings" panose="05000000000000000000" pitchFamily="2" charset="2"/>
              <a:buChar char="ü"/>
            </a:pPr>
            <a:r>
              <a:rPr lang="en-US" sz="1800" dirty="0"/>
              <a:t>Clustering Fundamentals</a:t>
            </a:r>
          </a:p>
          <a:p>
            <a:pPr>
              <a:buFont typeface="Wingdings" panose="05000000000000000000" pitchFamily="2" charset="2"/>
              <a:buChar char="ü"/>
            </a:pPr>
            <a:r>
              <a:rPr lang="en-US" sz="1800" dirty="0"/>
              <a:t>Hierarchical Clustering</a:t>
            </a:r>
          </a:p>
          <a:p>
            <a:pPr>
              <a:buFont typeface="Wingdings" panose="05000000000000000000" pitchFamily="2" charset="2"/>
              <a:buChar char="ü"/>
            </a:pPr>
            <a:r>
              <a:rPr lang="en-US" sz="1800" dirty="0"/>
              <a:t>Neural Networks and Deep Learning</a:t>
            </a:r>
          </a:p>
          <a:p>
            <a:pPr>
              <a:buFont typeface="Wingdings" panose="05000000000000000000" pitchFamily="2" charset="2"/>
              <a:buChar char="ü"/>
            </a:pPr>
            <a:r>
              <a:rPr lang="en-US" sz="1800" dirty="0"/>
              <a:t>Unsupervised Learning</a:t>
            </a:r>
            <a:endParaRPr lang="en-US" sz="1700" dirty="0"/>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222733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Role of Margin in SVMs</a:t>
            </a:r>
            <a:br>
              <a:rPr lang="en-US" b="1" dirty="0"/>
            </a:br>
            <a:endParaRPr lang="en-US" dirty="0"/>
          </a:p>
        </p:txBody>
      </p:sp>
      <p:sp>
        <p:nvSpPr>
          <p:cNvPr id="3" name="Content Placeholder 2"/>
          <p:cNvSpPr>
            <a:spLocks noGrp="1"/>
          </p:cNvSpPr>
          <p:nvPr>
            <p:ph idx="1"/>
          </p:nvPr>
        </p:nvSpPr>
        <p:spPr>
          <a:xfrm>
            <a:off x="685800" y="1951036"/>
            <a:ext cx="10744200" cy="4297364"/>
          </a:xfrm>
        </p:spPr>
        <p:txBody>
          <a:bodyPr/>
          <a:lstStyle/>
          <a:p>
            <a:pPr algn="just"/>
            <a:r>
              <a:rPr lang="en-US" dirty="0"/>
              <a:t>Let’s start with a set of data points that we want to classify into two groups. We can consider two cases for these data: either they are linearly separable, or the separating </a:t>
            </a:r>
            <a:r>
              <a:rPr lang="en-US" dirty="0" err="1"/>
              <a:t>hyperplane</a:t>
            </a:r>
            <a:r>
              <a:rPr lang="en-US" dirty="0"/>
              <a:t> is non-linear. </a:t>
            </a:r>
          </a:p>
          <a:p>
            <a:pPr algn="just"/>
            <a:r>
              <a:rPr lang="en-US" dirty="0"/>
              <a:t>When the data is linearly separable, and we don’t want to have any misclassifications, we use SVM with a hard margin. However, when a linear boundary is not feasible, or we want to allow some misclassifications in the hope of achieving better generality, we can opt for a soft margin for our classifier.</a:t>
            </a:r>
          </a:p>
        </p:txBody>
      </p:sp>
    </p:spTree>
    <p:extLst>
      <p:ext uri="{BB962C8B-B14F-4D97-AF65-F5344CB8AC3E}">
        <p14:creationId xmlns:p14="http://schemas.microsoft.com/office/powerpoint/2010/main" val="305624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p>
        </p:txBody>
      </p:sp>
      <p:sp>
        <p:nvSpPr>
          <p:cNvPr id="3" name="Content Placeholder 2"/>
          <p:cNvSpPr>
            <a:spLocks noGrp="1"/>
          </p:cNvSpPr>
          <p:nvPr>
            <p:ph idx="1"/>
          </p:nvPr>
        </p:nvSpPr>
        <p:spPr/>
        <p:txBody>
          <a:bodyPr>
            <a:normAutofit/>
          </a:bodyPr>
          <a:lstStyle/>
          <a:p>
            <a:r>
              <a:rPr lang="en-US" dirty="0"/>
              <a:t>assume that the </a:t>
            </a:r>
            <a:r>
              <a:rPr lang="en-US" dirty="0" err="1"/>
              <a:t>hyperplane</a:t>
            </a:r>
            <a:r>
              <a:rPr lang="en-US" dirty="0"/>
              <a:t> separating our two classes is defined as</a:t>
            </a:r>
          </a:p>
          <a:p>
            <a:endParaRPr lang="en-US" dirty="0"/>
          </a:p>
          <a:p>
            <a:endParaRPr lang="en-US" dirty="0"/>
          </a:p>
          <a:p>
            <a:r>
              <a:rPr lang="en-US" dirty="0"/>
              <a:t>Then, we can define the margin by two parallel </a:t>
            </a:r>
            <a:r>
              <a:rPr lang="en-US" dirty="0" err="1"/>
              <a:t>hyperplanes</a:t>
            </a:r>
            <a:r>
              <a:rPr lang="en-US" dirty="0"/>
              <a:t>: </a:t>
            </a:r>
          </a:p>
          <a:p>
            <a:endParaRPr lang="en-US" dirty="0"/>
          </a:p>
          <a:p>
            <a:endParaRPr lang="en-US" dirty="0"/>
          </a:p>
          <a:p>
            <a:endParaRPr lang="en-US" dirty="0"/>
          </a:p>
          <a:p>
            <a:r>
              <a:rPr lang="en-US" dirty="0"/>
              <a:t>They are the green and purple lines in the above figure. Without allowing any misclassifications in the hard margin SVM, we want to maximize the distance between the two </a:t>
            </a:r>
            <a:r>
              <a:rPr lang="en-US" dirty="0" err="1"/>
              <a:t>hyperplanes</a:t>
            </a:r>
            <a:r>
              <a:rPr lang="en-US" dirty="0"/>
              <a:t>. </a:t>
            </a:r>
          </a:p>
          <a:p>
            <a:r>
              <a:rPr lang="en-US" dirty="0"/>
              <a:t>To find this distance, we can use the formula for the distance of a point from a plane. So the distance of the blue points and the red point from the black line would respectively be:</a:t>
            </a:r>
          </a:p>
          <a:p>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62400" y="1981200"/>
            <a:ext cx="1653211" cy="670868"/>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153400" y="990600"/>
            <a:ext cx="4102148" cy="321645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934968" y="3124200"/>
            <a:ext cx="1807464" cy="849290"/>
          </a:xfrm>
          <a:prstGeom prst="rect">
            <a:avLst/>
          </a:prstGeom>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tretch>
            <a:fillRect/>
          </a:stretch>
        </p:blipFill>
        <p:spPr>
          <a:xfrm>
            <a:off x="3733800" y="5562600"/>
            <a:ext cx="3315856" cy="948946"/>
          </a:xfrm>
          <a:prstGeom prst="rect">
            <a:avLst/>
          </a:prstGeom>
        </p:spPr>
      </p:pic>
      <p:pic>
        <p:nvPicPr>
          <p:cNvPr id="4" name="Picture 3"/>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566119" y="5397315"/>
            <a:ext cx="2045036" cy="1279515"/>
          </a:xfrm>
          <a:prstGeom prst="rect">
            <a:avLst/>
          </a:prstGeom>
        </p:spPr>
      </p:pic>
    </p:spTree>
    <p:extLst>
      <p:ext uri="{BB962C8B-B14F-4D97-AF65-F5344CB8AC3E}">
        <p14:creationId xmlns:p14="http://schemas.microsoft.com/office/powerpoint/2010/main" val="3331469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44444"/>
                    </a:solidFill>
                    <a:latin typeface="Poppins"/>
                  </a:rPr>
                  <a:t>Distance d between two parallel lines y = mx + </a:t>
                </a:r>
                <a:r>
                  <a:rPr lang="el-GR" dirty="0">
                    <a:solidFill>
                      <a:srgbClr val="444444"/>
                    </a:solidFill>
                    <a:latin typeface="Calibri" panose="020F0502020204030204" pitchFamily="34" charset="0"/>
                    <a:ea typeface="Calibri" panose="020F0502020204030204" pitchFamily="34" charset="0"/>
                    <a:cs typeface="Calibri" panose="020F0502020204030204" pitchFamily="34" charset="0"/>
                  </a:rPr>
                  <a:t>α</a:t>
                </a:r>
                <a:r>
                  <a:rPr lang="en-US" dirty="0">
                    <a:solidFill>
                      <a:srgbClr val="444444"/>
                    </a:solidFill>
                    <a:latin typeface="Poppins"/>
                  </a:rPr>
                  <a:t> and y = mx + </a:t>
                </a:r>
                <a:r>
                  <a:rPr lang="en-US" dirty="0">
                    <a:solidFill>
                      <a:srgbClr val="444444"/>
                    </a:solidFill>
                    <a:latin typeface="Poppins"/>
                    <a:ea typeface="Calibri" panose="020F0502020204030204" pitchFamily="34" charset="0"/>
                    <a:cs typeface="Calibri" panose="020F0502020204030204" pitchFamily="34" charset="0"/>
                  </a:rPr>
                  <a:t>β</a:t>
                </a:r>
                <a:r>
                  <a:rPr lang="en-US" dirty="0">
                    <a:solidFill>
                      <a:srgbClr val="444444"/>
                    </a:solidFill>
                    <a:latin typeface="Poppins"/>
                  </a:rPr>
                  <a:t> is given by  </a:t>
                </a:r>
                <a:r>
                  <a:rPr lang="en-US" b="1" dirty="0">
                    <a:solidFill>
                      <a:srgbClr val="444444"/>
                    </a:solidFill>
                    <a:latin typeface="Poppins"/>
                  </a:rPr>
                  <a:t>d = </a:t>
                </a:r>
                <a14:m>
                  <m:oMath xmlns:m="http://schemas.openxmlformats.org/officeDocument/2006/math">
                    <m:f>
                      <m:fPr>
                        <m:ctrlPr>
                          <a:rPr lang="en-US" b="1" i="1">
                            <a:solidFill>
                              <a:srgbClr val="444444"/>
                            </a:solidFill>
                            <a:latin typeface="Cambria Math" panose="02040503050406030204" pitchFamily="18" charset="0"/>
                            <a:ea typeface="Cambria Math" panose="02040503050406030204" pitchFamily="18" charset="0"/>
                          </a:rPr>
                        </m:ctrlPr>
                      </m:fPr>
                      <m:num>
                        <m:r>
                          <m:rPr>
                            <m:nor/>
                          </m:rPr>
                          <a:rPr lang="en-US" b="1" i="0" dirty="0" smtClean="0">
                            <a:solidFill>
                              <a:srgbClr val="444444"/>
                            </a:solidFill>
                            <a:latin typeface="Poppins"/>
                          </a:rPr>
                          <m:t>|</m:t>
                        </m:r>
                        <m:r>
                          <a:rPr lang="en-US" b="1" i="1">
                            <a:solidFill>
                              <a:srgbClr val="444444"/>
                            </a:solidFill>
                            <a:latin typeface="Cambria Math" panose="02040503050406030204" pitchFamily="18" charset="0"/>
                            <a:ea typeface="Cambria Math" panose="02040503050406030204" pitchFamily="18" charset="0"/>
                          </a:rPr>
                          <m:t>𝜶</m:t>
                        </m:r>
                        <m:r>
                          <a:rPr lang="en-US" b="1" i="1">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𝜷</m:t>
                        </m:r>
                        <m:r>
                          <a:rPr lang="en-US" b="1" i="1">
                            <a:solidFill>
                              <a:srgbClr val="444444"/>
                            </a:solidFill>
                            <a:latin typeface="Cambria Math" panose="02040503050406030204" pitchFamily="18" charset="0"/>
                            <a:ea typeface="Cambria Math" panose="02040503050406030204" pitchFamily="18" charset="0"/>
                          </a:rPr>
                          <m:t>|</m:t>
                        </m:r>
                      </m:num>
                      <m:den>
                        <m:d>
                          <m:dPr>
                            <m:begChr m:val="‖"/>
                            <m:endChr m:val="‖"/>
                            <m:ctrlPr>
                              <a:rPr lang="en-US" b="1" i="1">
                                <a:solidFill>
                                  <a:srgbClr val="444444"/>
                                </a:solidFill>
                                <a:latin typeface="Cambria Math" panose="02040503050406030204" pitchFamily="18" charset="0"/>
                                <a:ea typeface="Cambria Math" panose="02040503050406030204" pitchFamily="18" charset="0"/>
                              </a:rPr>
                            </m:ctrlPr>
                          </m:dPr>
                          <m:e>
                            <m:r>
                              <a:rPr lang="en-US" b="1" i="1">
                                <a:solidFill>
                                  <a:srgbClr val="444444"/>
                                </a:solidFill>
                                <a:latin typeface="Cambria Math" panose="02040503050406030204" pitchFamily="18" charset="0"/>
                                <a:ea typeface="Cambria Math" panose="02040503050406030204" pitchFamily="18" charset="0"/>
                              </a:rPr>
                              <m:t>𝒘</m:t>
                            </m:r>
                          </m:e>
                        </m:d>
                      </m:den>
                    </m:f>
                  </m:oMath>
                </a14:m>
                <a:endParaRPr lang="en-US" dirty="0"/>
              </a:p>
              <a:p>
                <a:r>
                  <a:rPr lang="en-US" dirty="0"/>
                  <a:t>As a result total margin become </a:t>
                </a:r>
                <a14:m>
                  <m:oMath xmlns:m="http://schemas.openxmlformats.org/officeDocument/2006/math">
                    <m:f>
                      <m:fPr>
                        <m:ctrlPr>
                          <a:rPr lang="en-US" b="1" i="1">
                            <a:solidFill>
                              <a:srgbClr val="444444"/>
                            </a:solidFill>
                            <a:latin typeface="Cambria Math" panose="02040503050406030204" pitchFamily="18" charset="0"/>
                            <a:ea typeface="Cambria Math" panose="02040503050406030204" pitchFamily="18" charset="0"/>
                          </a:rPr>
                        </m:ctrlPr>
                      </m:fPr>
                      <m:num>
                        <m:r>
                          <m:rPr>
                            <m:nor/>
                          </m:rPr>
                          <a:rPr lang="en-US" b="1" i="0" smtClean="0">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𝜶</m:t>
                        </m:r>
                        <m:r>
                          <a:rPr lang="en-US" b="1" i="1">
                            <a:solidFill>
                              <a:srgbClr val="444444"/>
                            </a:solidFill>
                            <a:latin typeface="Cambria Math" panose="02040503050406030204" pitchFamily="18" charset="0"/>
                            <a:ea typeface="Cambria Math" panose="02040503050406030204" pitchFamily="18" charset="0"/>
                          </a:rPr>
                          <m:t>−</m:t>
                        </m:r>
                        <m:r>
                          <a:rPr lang="en-US" b="1" i="1">
                            <a:solidFill>
                              <a:srgbClr val="444444"/>
                            </a:solidFill>
                            <a:latin typeface="Cambria Math" panose="02040503050406030204" pitchFamily="18" charset="0"/>
                            <a:ea typeface="Cambria Math" panose="02040503050406030204" pitchFamily="18" charset="0"/>
                          </a:rPr>
                          <m:t>𝜷</m:t>
                        </m:r>
                        <m:r>
                          <a:rPr lang="en-US" b="1" i="1">
                            <a:solidFill>
                              <a:srgbClr val="444444"/>
                            </a:solidFill>
                            <a:latin typeface="Cambria Math" panose="02040503050406030204" pitchFamily="18" charset="0"/>
                            <a:ea typeface="Cambria Math" panose="02040503050406030204" pitchFamily="18" charset="0"/>
                          </a:rPr>
                          <m:t>|</m:t>
                        </m:r>
                      </m:num>
                      <m:den>
                        <m:d>
                          <m:dPr>
                            <m:begChr m:val="‖"/>
                            <m:endChr m:val="‖"/>
                            <m:ctrlPr>
                              <a:rPr lang="en-US" b="1" i="1">
                                <a:solidFill>
                                  <a:srgbClr val="444444"/>
                                </a:solidFill>
                                <a:latin typeface="Cambria Math" panose="02040503050406030204" pitchFamily="18" charset="0"/>
                                <a:ea typeface="Cambria Math" panose="02040503050406030204" pitchFamily="18" charset="0"/>
                              </a:rPr>
                            </m:ctrlPr>
                          </m:dPr>
                          <m:e>
                            <m:r>
                              <a:rPr lang="en-US" b="1" i="1">
                                <a:solidFill>
                                  <a:srgbClr val="444444"/>
                                </a:solidFill>
                                <a:latin typeface="Cambria Math" panose="02040503050406030204" pitchFamily="18" charset="0"/>
                                <a:ea typeface="Cambria Math" panose="02040503050406030204" pitchFamily="18" charset="0"/>
                              </a:rPr>
                              <m:t>𝒘</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0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04800" y="3276600"/>
            <a:ext cx="11767611" cy="3457781"/>
          </a:xfrm>
          <a:prstGeom prst="rect">
            <a:avLst/>
          </a:prstGeom>
        </p:spPr>
      </p:pic>
    </p:spTree>
    <p:extLst>
      <p:ext uri="{BB962C8B-B14F-4D97-AF65-F5344CB8AC3E}">
        <p14:creationId xmlns:p14="http://schemas.microsoft.com/office/powerpoint/2010/main" val="2692163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591312" y="1237561"/>
            <a:ext cx="10744200" cy="2023958"/>
          </a:xfrm>
          <a:prstGeom prst="rect">
            <a:avLst/>
          </a:prstGeom>
        </p:spPr>
      </p:pic>
      <p:grpSp>
        <p:nvGrpSpPr>
          <p:cNvPr id="7" name="Group 6"/>
          <p:cNvGrpSpPr/>
          <p:nvPr/>
        </p:nvGrpSpPr>
        <p:grpSpPr>
          <a:xfrm>
            <a:off x="869357" y="3371088"/>
            <a:ext cx="10674943" cy="3528496"/>
            <a:chOff x="907457" y="3371088"/>
            <a:chExt cx="10674943" cy="3528496"/>
          </a:xfrm>
        </p:grpSpPr>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907457" y="3371088"/>
              <a:ext cx="10674943" cy="3528496"/>
            </a:xfrm>
            <a:prstGeom prst="rect">
              <a:avLst/>
            </a:prstGeom>
          </p:spPr>
        </p:pic>
        <p:sp>
          <p:nvSpPr>
            <p:cNvPr id="6" name="TextBox 5"/>
            <p:cNvSpPr txBox="1"/>
            <p:nvPr/>
          </p:nvSpPr>
          <p:spPr>
            <a:xfrm>
              <a:off x="6068568" y="4343400"/>
              <a:ext cx="228600" cy="369332"/>
            </a:xfrm>
            <a:prstGeom prst="rect">
              <a:avLst/>
            </a:prstGeom>
            <a:solidFill>
              <a:schemeClr val="bg1"/>
            </a:solidFill>
          </p:spPr>
          <p:txBody>
            <a:bodyPr wrap="square" rtlCol="0">
              <a:spAutoFit/>
            </a:bodyPr>
            <a:lstStyle/>
            <a:p>
              <a:pPr algn="ctr"/>
              <a:r>
                <a:rPr lang="en-US" b="1" dirty="0">
                  <a:latin typeface="Gill Sans MT" panose="020B0502020104020203" pitchFamily="34" charset="0"/>
                </a:rPr>
                <a:t>-</a:t>
              </a:r>
            </a:p>
          </p:txBody>
        </p:sp>
      </p:grpSp>
      <p:pic>
        <p:nvPicPr>
          <p:cNvPr id="11" name="Picture 2" descr="eq24"/>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01000" y="2862325"/>
            <a:ext cx="1266825" cy="3333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66800" y="3985796"/>
            <a:ext cx="10058400" cy="338554"/>
          </a:xfrm>
          <a:prstGeom prst="rect">
            <a:avLst/>
          </a:prstGeom>
        </p:spPr>
        <p:txBody>
          <a:bodyPr wrap="square">
            <a:spAutoFit/>
          </a:bodyPr>
          <a:lstStyle/>
          <a:p>
            <a:r>
              <a:rPr lang="en-US" sz="1600" dirty="0">
                <a:latin typeface="Gill Sans MT" panose="020B0502020104020203" pitchFamily="34" charset="0"/>
              </a:rPr>
              <a:t> For this we multiply all of the constraints by Lagrange multipliers (alphas) and subtract from our objective function:</a:t>
            </a:r>
          </a:p>
        </p:txBody>
      </p:sp>
    </p:spTree>
    <p:extLst>
      <p:ext uri="{BB962C8B-B14F-4D97-AF65-F5344CB8AC3E}">
        <p14:creationId xmlns:p14="http://schemas.microsoft.com/office/powerpoint/2010/main" val="3654541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By substituting them in the second term of the </a:t>
            </a:r>
            <a:r>
              <a:rPr lang="en-US" dirty="0" err="1"/>
              <a:t>Lagrangian</a:t>
            </a:r>
            <a:r>
              <a:rPr lang="en-US" dirty="0"/>
              <a:t> function, we will get the dual problem of SVM:</a:t>
            </a:r>
          </a:p>
          <a:p>
            <a:endParaRPr lang="en-US" dirty="0"/>
          </a:p>
          <a:p>
            <a:endParaRPr lang="en-US" dirty="0"/>
          </a:p>
          <a:p>
            <a:endParaRPr lang="en-US" dirty="0"/>
          </a:p>
          <a:p>
            <a:endParaRPr lang="en-US" dirty="0"/>
          </a:p>
          <a:p>
            <a:endParaRPr lang="en-US" dirty="0"/>
          </a:p>
          <a:p>
            <a:r>
              <a:rPr lang="en-US" dirty="0"/>
              <a:t>The dual problem is easier to solve since it has only the Lagrange multipliers. Also, the fact that the dual problem depends on the inner products of the training data which is convenient when extending linear SVM to learn non-linear boundaries.</a:t>
            </a:r>
          </a:p>
        </p:txBody>
      </p:sp>
      <p:grpSp>
        <p:nvGrpSpPr>
          <p:cNvPr id="6" name="Group 5"/>
          <p:cNvGrpSpPr/>
          <p:nvPr/>
        </p:nvGrpSpPr>
        <p:grpSpPr>
          <a:xfrm>
            <a:off x="2514600" y="2438400"/>
            <a:ext cx="5265760" cy="1586017"/>
            <a:chOff x="2514600" y="2438400"/>
            <a:chExt cx="5265760" cy="1586017"/>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2971800" y="2438400"/>
              <a:ext cx="4808560" cy="1586017"/>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2514600" y="2554914"/>
              <a:ext cx="1328334" cy="569286"/>
            </a:xfrm>
            <a:prstGeom prst="rect">
              <a:avLst/>
            </a:prstGeom>
          </p:spPr>
        </p:pic>
      </p:grpSp>
    </p:spTree>
    <p:extLst>
      <p:ext uri="{BB962C8B-B14F-4D97-AF65-F5344CB8AC3E}">
        <p14:creationId xmlns:p14="http://schemas.microsoft.com/office/powerpoint/2010/main" val="155786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the quadratic optimization problem is a well studied problem.  A quadratic objective function with linear inequality constraints must satisfy some conditions at the solution.  These conditions are known as KKT conditions and are named after </a:t>
            </a:r>
            <a:r>
              <a:rPr lang="en-US" dirty="0" err="1"/>
              <a:t>Karush</a:t>
            </a:r>
            <a:r>
              <a:rPr lang="en-US" dirty="0"/>
              <a:t>, Kuhn and Tucker who independently derived them.</a:t>
            </a:r>
          </a:p>
          <a:p>
            <a:r>
              <a:rPr lang="en-US" dirty="0"/>
              <a:t>The KKT conditions are: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81400" y="3505199"/>
            <a:ext cx="4469558" cy="2803527"/>
          </a:xfrm>
          <a:prstGeom prst="rect">
            <a:avLst/>
          </a:prstGeom>
        </p:spPr>
      </p:pic>
    </p:spTree>
    <p:extLst>
      <p:ext uri="{BB962C8B-B14F-4D97-AF65-F5344CB8AC3E}">
        <p14:creationId xmlns:p14="http://schemas.microsoft.com/office/powerpoint/2010/main" val="200694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normAutofit fontScale="92500" lnSpcReduction="10000"/>
          </a:bodyPr>
          <a:lstStyle/>
          <a:p>
            <a:r>
              <a:rPr lang="en-US" dirty="0"/>
              <a:t>First lets expand the </a:t>
            </a:r>
            <a:r>
              <a:rPr lang="en-US" dirty="0" err="1"/>
              <a:t>Lagrangian</a:t>
            </a:r>
            <a:r>
              <a:rPr lang="en-US" dirty="0"/>
              <a:t> to isolate the w and b terms: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Now we can take the derivative of our Lagrange function with respect to the vector w to get:</a:t>
            </a:r>
          </a:p>
          <a:p>
            <a:endParaRPr lang="en-US" dirty="0"/>
          </a:p>
          <a:p>
            <a:endParaRPr lang="en-US" dirty="0"/>
          </a:p>
          <a:p>
            <a:endParaRPr lang="en-US" dirty="0"/>
          </a:p>
          <a:p>
            <a:r>
              <a:rPr lang="en-US" dirty="0"/>
              <a:t>And by setting the result equal to zero and solving for w we get:</a:t>
            </a:r>
          </a:p>
        </p:txBody>
      </p:sp>
      <p:pic>
        <p:nvPicPr>
          <p:cNvPr id="4" name="Picture 3"/>
          <p:cNvPicPr>
            <a:picLocks noChangeAspect="1"/>
          </p:cNvPicPr>
          <p:nvPr/>
        </p:nvPicPr>
        <p:blipFill>
          <a:blip r:embed="rId2"/>
          <a:stretch>
            <a:fillRect/>
          </a:stretch>
        </p:blipFill>
        <p:spPr>
          <a:xfrm>
            <a:off x="3810000" y="2133600"/>
            <a:ext cx="4631499" cy="2200213"/>
          </a:xfrm>
          <a:prstGeom prst="rect">
            <a:avLst/>
          </a:prstGeom>
        </p:spPr>
      </p:pic>
      <p:pic>
        <p:nvPicPr>
          <p:cNvPr id="5" name="Picture 4"/>
          <p:cNvPicPr>
            <a:picLocks noChangeAspect="1"/>
          </p:cNvPicPr>
          <p:nvPr/>
        </p:nvPicPr>
        <p:blipFill>
          <a:blip r:embed="rId3"/>
          <a:stretch>
            <a:fillRect/>
          </a:stretch>
        </p:blipFill>
        <p:spPr>
          <a:xfrm>
            <a:off x="4114800" y="4805969"/>
            <a:ext cx="2258920" cy="790622"/>
          </a:xfrm>
          <a:prstGeom prst="rect">
            <a:avLst/>
          </a:prstGeom>
        </p:spPr>
      </p:pic>
      <p:pic>
        <p:nvPicPr>
          <p:cNvPr id="6" name="Picture 5"/>
          <p:cNvPicPr>
            <a:picLocks noChangeAspect="1"/>
          </p:cNvPicPr>
          <p:nvPr/>
        </p:nvPicPr>
        <p:blipFill>
          <a:blip r:embed="rId4"/>
          <a:stretch>
            <a:fillRect/>
          </a:stretch>
        </p:blipFill>
        <p:spPr>
          <a:xfrm>
            <a:off x="7848600" y="5577541"/>
            <a:ext cx="1989925" cy="1082022"/>
          </a:xfrm>
          <a:prstGeom prst="rect">
            <a:avLst/>
          </a:prstGeom>
        </p:spPr>
      </p:pic>
    </p:spTree>
    <p:extLst>
      <p:ext uri="{BB962C8B-B14F-4D97-AF65-F5344CB8AC3E}">
        <p14:creationId xmlns:p14="http://schemas.microsoft.com/office/powerpoint/2010/main" val="2140276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Now we can move on to the derivative of the Lagrange formula with respect to b.  We have:</a:t>
            </a:r>
          </a:p>
          <a:p>
            <a:endParaRPr lang="en-US" dirty="0"/>
          </a:p>
          <a:p>
            <a:endParaRPr lang="en-US" dirty="0"/>
          </a:p>
          <a:p>
            <a:endParaRPr lang="en-US" dirty="0"/>
          </a:p>
          <a:p>
            <a:endParaRPr lang="en-US" dirty="0"/>
          </a:p>
          <a:p>
            <a:r>
              <a:rPr lang="en-US" dirty="0"/>
              <a:t>And we again set the result equal to zero:</a:t>
            </a:r>
          </a:p>
          <a:p>
            <a:pPr marL="0" indent="0">
              <a:buNone/>
            </a:pPr>
            <a:endParaRPr lang="en-US" dirty="0"/>
          </a:p>
        </p:txBody>
      </p:sp>
      <p:pic>
        <p:nvPicPr>
          <p:cNvPr id="7" name="Picture 6"/>
          <p:cNvPicPr>
            <a:picLocks noChangeAspect="1"/>
          </p:cNvPicPr>
          <p:nvPr/>
        </p:nvPicPr>
        <p:blipFill>
          <a:blip r:embed="rId2"/>
          <a:stretch>
            <a:fillRect/>
          </a:stretch>
        </p:blipFill>
        <p:spPr>
          <a:xfrm>
            <a:off x="4267200" y="2133600"/>
            <a:ext cx="2457190" cy="838200"/>
          </a:xfrm>
          <a:prstGeom prst="rect">
            <a:avLst/>
          </a:prstGeom>
        </p:spPr>
      </p:pic>
      <p:pic>
        <p:nvPicPr>
          <p:cNvPr id="8" name="Picture 7"/>
          <p:cNvPicPr>
            <a:picLocks noChangeAspect="1"/>
          </p:cNvPicPr>
          <p:nvPr/>
        </p:nvPicPr>
        <p:blipFill>
          <a:blip r:embed="rId3"/>
          <a:stretch>
            <a:fillRect/>
          </a:stretch>
        </p:blipFill>
        <p:spPr>
          <a:xfrm>
            <a:off x="4571999" y="4191000"/>
            <a:ext cx="2158999" cy="1143000"/>
          </a:xfrm>
          <a:prstGeom prst="rect">
            <a:avLst/>
          </a:prstGeom>
        </p:spPr>
      </p:pic>
    </p:spTree>
    <p:extLst>
      <p:ext uri="{BB962C8B-B14F-4D97-AF65-F5344CB8AC3E}">
        <p14:creationId xmlns:p14="http://schemas.microsoft.com/office/powerpoint/2010/main" val="1014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Now let’s substitute these results into the Lagrange function:</a:t>
            </a:r>
          </a:p>
        </p:txBody>
      </p:sp>
      <p:pic>
        <p:nvPicPr>
          <p:cNvPr id="4" name="Picture 3"/>
          <p:cNvPicPr>
            <a:picLocks noChangeAspect="1"/>
          </p:cNvPicPr>
          <p:nvPr/>
        </p:nvPicPr>
        <p:blipFill>
          <a:blip r:embed="rId2"/>
          <a:stretch>
            <a:fillRect/>
          </a:stretch>
        </p:blipFill>
        <p:spPr>
          <a:xfrm>
            <a:off x="1447800" y="2133600"/>
            <a:ext cx="6858000" cy="4489324"/>
          </a:xfrm>
          <a:prstGeom prst="rect">
            <a:avLst/>
          </a:prstGeom>
        </p:spPr>
      </p:pic>
      <p:pic>
        <p:nvPicPr>
          <p:cNvPr id="5" name="Picture 4"/>
          <p:cNvPicPr>
            <a:picLocks noChangeAspect="1"/>
          </p:cNvPicPr>
          <p:nvPr/>
        </p:nvPicPr>
        <p:blipFill>
          <a:blip r:embed="rId3"/>
          <a:stretch>
            <a:fillRect/>
          </a:stretch>
        </p:blipFill>
        <p:spPr>
          <a:xfrm>
            <a:off x="6705600" y="5736975"/>
            <a:ext cx="5077534" cy="885949"/>
          </a:xfrm>
          <a:prstGeom prst="rect">
            <a:avLst/>
          </a:prstGeom>
        </p:spPr>
      </p:pic>
    </p:spTree>
    <p:extLst>
      <p:ext uri="{BB962C8B-B14F-4D97-AF65-F5344CB8AC3E}">
        <p14:creationId xmlns:p14="http://schemas.microsoft.com/office/powerpoint/2010/main" val="26590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It is important to note that we are now trying to maximize this Lagrange function since it is only a function of alphas.  This is the so-called Dual formulation of the optimization problem.</a:t>
            </a:r>
          </a:p>
          <a:p>
            <a:endParaRPr lang="en-US" dirty="0"/>
          </a:p>
          <a:p>
            <a:endParaRPr lang="en-US" dirty="0"/>
          </a:p>
          <a:p>
            <a:endParaRPr lang="en-US" dirty="0"/>
          </a:p>
          <a:p>
            <a:endParaRPr lang="en-US" dirty="0"/>
          </a:p>
        </p:txBody>
      </p:sp>
      <p:grpSp>
        <p:nvGrpSpPr>
          <p:cNvPr id="6" name="Group 5"/>
          <p:cNvGrpSpPr/>
          <p:nvPr/>
        </p:nvGrpSpPr>
        <p:grpSpPr>
          <a:xfrm>
            <a:off x="3048000" y="2895600"/>
            <a:ext cx="5265760" cy="1586017"/>
            <a:chOff x="2514600" y="2438400"/>
            <a:chExt cx="5265760" cy="1586017"/>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2971800" y="2438400"/>
              <a:ext cx="4808560" cy="1586017"/>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2514600" y="2554914"/>
              <a:ext cx="1328334" cy="569286"/>
            </a:xfrm>
            <a:prstGeom prst="rect">
              <a:avLst/>
            </a:prstGeom>
          </p:spPr>
        </p:pic>
      </p:grpSp>
    </p:spTree>
    <p:extLst>
      <p:ext uri="{BB962C8B-B14F-4D97-AF65-F5344CB8AC3E}">
        <p14:creationId xmlns:p14="http://schemas.microsoft.com/office/powerpoint/2010/main" val="408936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l"/>
            <a:r>
              <a:rPr lang="en-US" b="1" dirty="0"/>
              <a:t>Outline</a:t>
            </a:r>
          </a:p>
        </p:txBody>
      </p:sp>
      <p:sp>
        <p:nvSpPr>
          <p:cNvPr id="3" name="Content Placeholder 2"/>
          <p:cNvSpPr>
            <a:spLocks noGrp="1"/>
          </p:cNvSpPr>
          <p:nvPr>
            <p:ph idx="1"/>
          </p:nvPr>
        </p:nvSpPr>
        <p:spPr/>
        <p:txBody>
          <a:bodyPr>
            <a:normAutofit/>
          </a:bodyPr>
          <a:lstStyle/>
          <a:p>
            <a:r>
              <a:rPr lang="en-US" sz="2400" dirty="0"/>
              <a:t>Support Vector Machines</a:t>
            </a:r>
          </a:p>
        </p:txBody>
      </p:sp>
    </p:spTree>
    <p:extLst>
      <p:ext uri="{BB962C8B-B14F-4D97-AF65-F5344CB8AC3E}">
        <p14:creationId xmlns:p14="http://schemas.microsoft.com/office/powerpoint/2010/main" val="287792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Once we solve for alphas we need to be able to use our classifier.  That means we need the coefficients of our </a:t>
            </a:r>
            <a:r>
              <a:rPr lang="en-US" dirty="0" err="1"/>
              <a:t>hyperplane</a:t>
            </a:r>
            <a:r>
              <a:rPr lang="en-US" dirty="0"/>
              <a:t>.  To get back our coefficients w we can use below equation that we derived earlier:</a:t>
            </a:r>
          </a:p>
          <a:p>
            <a:endParaRPr lang="en-US" dirty="0"/>
          </a:p>
          <a:p>
            <a:endParaRPr lang="en-US" dirty="0"/>
          </a:p>
          <a:p>
            <a:endParaRPr lang="en-US" dirty="0"/>
          </a:p>
          <a:p>
            <a:r>
              <a:rPr lang="en-US" dirty="0"/>
              <a:t>Once we have our w we can use the fact that for any of the support vectors we have:</a:t>
            </a:r>
          </a:p>
          <a:p>
            <a:endParaRPr lang="en-US" dirty="0"/>
          </a:p>
          <a:p>
            <a:endParaRPr lang="en-US" dirty="0"/>
          </a:p>
          <a:p>
            <a:r>
              <a:rPr lang="en-US" dirty="0"/>
              <a:t>And we can solve this for our b coefficient: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0" y="2514600"/>
            <a:ext cx="2164521" cy="762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198125" y="4129802"/>
            <a:ext cx="1822334" cy="670798"/>
          </a:xfrm>
          <a:prstGeom prst="rect">
            <a:avLst/>
          </a:prstGeom>
        </p:spPr>
      </p:pic>
      <p:pic>
        <p:nvPicPr>
          <p:cNvPr id="6" name="Picture 5"/>
          <p:cNvPicPr>
            <a:picLocks noChangeAspect="1"/>
          </p:cNvPicPr>
          <p:nvPr/>
        </p:nvPicPr>
        <p:blipFill>
          <a:blip r:embed="rId6"/>
          <a:stretch>
            <a:fillRect/>
          </a:stretch>
        </p:blipFill>
        <p:spPr>
          <a:xfrm>
            <a:off x="5255275" y="5340974"/>
            <a:ext cx="1799238" cy="1059825"/>
          </a:xfrm>
          <a:prstGeom prst="rect">
            <a:avLst/>
          </a:prstGeom>
        </p:spPr>
      </p:pic>
    </p:spTree>
    <p:extLst>
      <p:ext uri="{BB962C8B-B14F-4D97-AF65-F5344CB8AC3E}">
        <p14:creationId xmlns:p14="http://schemas.microsoft.com/office/powerpoint/2010/main" val="142772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p:txBody>
          <a:bodyPr/>
          <a:lstStyle/>
          <a:p>
            <a:r>
              <a:rPr lang="en-US" dirty="0"/>
              <a:t>Now that we have our </a:t>
            </a:r>
            <a:r>
              <a:rPr lang="en-US" dirty="0" err="1"/>
              <a:t>hyperplane</a:t>
            </a:r>
            <a:r>
              <a:rPr lang="en-US" dirty="0"/>
              <a:t> coefficients we can use our classifier to assign any observation xi by plugging it into below equation:</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95800" y="2514600"/>
            <a:ext cx="2003948" cy="685843"/>
          </a:xfrm>
          <a:prstGeom prst="rect">
            <a:avLst/>
          </a:prstGeom>
        </p:spPr>
      </p:pic>
    </p:spTree>
    <p:extLst>
      <p:ext uri="{BB962C8B-B14F-4D97-AF65-F5344CB8AC3E}">
        <p14:creationId xmlns:p14="http://schemas.microsoft.com/office/powerpoint/2010/main" val="1534448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Hard Margin</a:t>
            </a:r>
            <a:endParaRPr lang="en-US" dirty="0"/>
          </a:p>
        </p:txBody>
      </p:sp>
      <p:sp>
        <p:nvSpPr>
          <p:cNvPr id="3" name="Content Placeholder 2"/>
          <p:cNvSpPr>
            <a:spLocks noGrp="1"/>
          </p:cNvSpPr>
          <p:nvPr>
            <p:ph idx="1"/>
          </p:nvPr>
        </p:nvSpPr>
        <p:spPr>
          <a:xfrm>
            <a:off x="609600" y="1828801"/>
            <a:ext cx="10972800" cy="4038599"/>
          </a:xfrm>
        </p:spPr>
        <p:txBody>
          <a:bodyPr/>
          <a:lstStyle/>
          <a:p>
            <a:r>
              <a:rPr lang="en-US" dirty="0"/>
              <a:t>In a hard margin SVM, the goal is to find the </a:t>
            </a:r>
            <a:r>
              <a:rPr lang="en-US" dirty="0" err="1"/>
              <a:t>hyperplane</a:t>
            </a:r>
            <a:r>
              <a:rPr lang="en-US" dirty="0"/>
              <a:t> that can perfectly separate the data into two classes without any misclassification. However, this is not always possible when the data is not linearly separable or contains outliers. In such cases, the hard margin SVM will fail to find a </a:t>
            </a:r>
            <a:r>
              <a:rPr lang="en-US" dirty="0" err="1"/>
              <a:t>hyperplane</a:t>
            </a:r>
            <a:r>
              <a:rPr lang="en-US" dirty="0"/>
              <a:t> that can perfectly separate the data, and the optimization problem will have no solution.</a:t>
            </a:r>
          </a:p>
        </p:txBody>
      </p:sp>
    </p:spTree>
    <p:extLst>
      <p:ext uri="{BB962C8B-B14F-4D97-AF65-F5344CB8AC3E}">
        <p14:creationId xmlns:p14="http://schemas.microsoft.com/office/powerpoint/2010/main" val="4138118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 Margin Classification</a:t>
            </a:r>
          </a:p>
        </p:txBody>
      </p:sp>
      <p:pic>
        <p:nvPicPr>
          <p:cNvPr id="4" name="Picture 3"/>
          <p:cNvPicPr>
            <a:picLocks noChangeAspect="1"/>
          </p:cNvPicPr>
          <p:nvPr/>
        </p:nvPicPr>
        <p:blipFill>
          <a:blip r:embed="rId2"/>
          <a:stretch>
            <a:fillRect/>
          </a:stretch>
        </p:blipFill>
        <p:spPr>
          <a:xfrm>
            <a:off x="304800" y="1123160"/>
            <a:ext cx="10402752" cy="5658640"/>
          </a:xfrm>
          <a:prstGeom prst="rect">
            <a:avLst/>
          </a:prstGeom>
        </p:spPr>
      </p:pic>
    </p:spTree>
    <p:extLst>
      <p:ext uri="{BB962C8B-B14F-4D97-AF65-F5344CB8AC3E}">
        <p14:creationId xmlns:p14="http://schemas.microsoft.com/office/powerpoint/2010/main" val="99451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p>
        </p:txBody>
      </p:sp>
      <p:sp>
        <p:nvSpPr>
          <p:cNvPr id="3" name="Content Placeholder 2"/>
          <p:cNvSpPr>
            <a:spLocks noGrp="1"/>
          </p:cNvSpPr>
          <p:nvPr>
            <p:ph idx="1"/>
          </p:nvPr>
        </p:nvSpPr>
        <p:spPr>
          <a:xfrm>
            <a:off x="609600" y="1600201"/>
            <a:ext cx="10972800" cy="5105399"/>
          </a:xfrm>
        </p:spPr>
        <p:txBody>
          <a:bodyPr>
            <a:normAutofit lnSpcReduction="10000"/>
          </a:bodyPr>
          <a:lstStyle/>
          <a:p>
            <a:r>
              <a:rPr lang="en-US" dirty="0"/>
              <a:t>The soft margin SVM follows a somewhat similar optimization procedure with a couple of differences. </a:t>
            </a:r>
          </a:p>
          <a:p>
            <a:r>
              <a:rPr lang="en-US" dirty="0"/>
              <a:t>First, in this scenario, we allow misclassifications to happen. So we’ll need to minimize the misclassification error, which means that we’ll have to deal with one more constraint. </a:t>
            </a:r>
          </a:p>
          <a:p>
            <a:r>
              <a:rPr lang="en-US" dirty="0"/>
              <a:t>Second, to minimize the error, we should define a loss function. A common loss function used for soft margin is the hinge loss.</a:t>
            </a:r>
          </a:p>
          <a:p>
            <a:r>
              <a:rPr lang="en-US" dirty="0"/>
              <a:t>The loss of a misclassified point is called a slack variable and is added to the primal problem that we had for hard margin SVM. So the primal problem for the soft margin becomes</a:t>
            </a:r>
          </a:p>
          <a:p>
            <a:endParaRPr lang="en-US" dirty="0"/>
          </a:p>
          <a:p>
            <a:endParaRPr lang="en-US" dirty="0"/>
          </a:p>
          <a:p>
            <a:endParaRPr lang="en-US" dirty="0"/>
          </a:p>
          <a:p>
            <a:endParaRPr lang="en-US" dirty="0"/>
          </a:p>
          <a:p>
            <a:endParaRPr lang="en-US" dirty="0"/>
          </a:p>
          <a:p>
            <a:r>
              <a:rPr lang="en-US" dirty="0"/>
              <a:t>The parameter C controls the relative weighting between the goal of making the margin small and ensuring that most examples have functional margins that are at least 1. We would therefore like to minimize the sum total of the penalties </a:t>
            </a:r>
            <a:r>
              <a:rPr lang="en-US" dirty="0" err="1"/>
              <a:t>ξi</a:t>
            </a:r>
            <a:r>
              <a:rPr lang="en-US" dirty="0"/>
              <a:t> over all </a:t>
            </a:r>
            <a:r>
              <a:rPr lang="en-US" dirty="0" err="1"/>
              <a:t>i</a:t>
            </a:r>
            <a:r>
              <a:rPr lang="en-US" dirty="0"/>
              <a:t> (this is an upper bound on the training classification errors).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05785" y="3809936"/>
            <a:ext cx="2528256" cy="99066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666998" y="4638643"/>
            <a:ext cx="6005829" cy="619157"/>
          </a:xfrm>
          <a:prstGeom prst="rect">
            <a:avLst/>
          </a:prstGeom>
        </p:spPr>
      </p:pic>
    </p:spTree>
    <p:extLst>
      <p:ext uri="{BB962C8B-B14F-4D97-AF65-F5344CB8AC3E}">
        <p14:creationId xmlns:p14="http://schemas.microsoft.com/office/powerpoint/2010/main" val="34777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sp>
        <p:nvSpPr>
          <p:cNvPr id="3" name="Content Placeholder 2"/>
          <p:cNvSpPr>
            <a:spLocks noGrp="1"/>
          </p:cNvSpPr>
          <p:nvPr>
            <p:ph idx="1"/>
          </p:nvPr>
        </p:nvSpPr>
        <p:spPr>
          <a:xfrm>
            <a:off x="609600" y="1522236"/>
            <a:ext cx="10972800" cy="4726164"/>
          </a:xfrm>
        </p:spPr>
        <p:txBody>
          <a:bodyPr>
            <a:normAutofit/>
          </a:bodyPr>
          <a:lstStyle/>
          <a:p>
            <a:r>
              <a:rPr lang="en-US" dirty="0"/>
              <a:t>The introduction of the slack variables allows us to create a flexible margin so that some vectors belonging to a class can also be found in the opposite part of the hyperspace and can be included in the model training. </a:t>
            </a:r>
          </a:p>
          <a:p>
            <a:r>
              <a:rPr lang="en-US" dirty="0"/>
              <a:t>The strength of this flexibility can be set using the parameter C. </a:t>
            </a:r>
          </a:p>
          <a:p>
            <a:r>
              <a:rPr lang="en-US" dirty="0"/>
              <a:t>Small values (close to zero) bring about very hard margins, while values greater than or equal to 1 allow more and more flexibility (also increasing the misclassification rate).</a:t>
            </a:r>
          </a:p>
          <a:p>
            <a:r>
              <a:rPr lang="en-US" dirty="0"/>
              <a:t>Ideally, we are interested in the number of non zero </a:t>
            </a:r>
            <a:r>
              <a:rPr lang="en-US" dirty="0" err="1"/>
              <a:t>ξi</a:t>
            </a:r>
            <a:r>
              <a:rPr lang="en-US" dirty="0"/>
              <a:t> , as that is the count of errors made by our classifier on the set of training examples.</a:t>
            </a:r>
          </a:p>
          <a:p>
            <a:r>
              <a:rPr lang="en-US" dirty="0"/>
              <a:t>We take the </a:t>
            </a:r>
            <a:r>
              <a:rPr lang="en-US" dirty="0" err="1"/>
              <a:t>lagrangian</a:t>
            </a:r>
            <a:r>
              <a:rPr lang="en-US" dirty="0"/>
              <a:t> in the usual manner:</a:t>
            </a:r>
          </a:p>
        </p:txBody>
      </p:sp>
      <p:grpSp>
        <p:nvGrpSpPr>
          <p:cNvPr id="6" name="Group 5"/>
          <p:cNvGrpSpPr/>
          <p:nvPr/>
        </p:nvGrpSpPr>
        <p:grpSpPr>
          <a:xfrm>
            <a:off x="1981200" y="4800600"/>
            <a:ext cx="7805477" cy="1447800"/>
            <a:chOff x="2133600" y="4114800"/>
            <a:chExt cx="8338877" cy="1573033"/>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133600" y="4114800"/>
              <a:ext cx="8338877" cy="1033511"/>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581400" y="5110211"/>
              <a:ext cx="6662807" cy="577622"/>
            </a:xfrm>
            <a:prstGeom prst="rect">
              <a:avLst/>
            </a:prstGeom>
          </p:spPr>
        </p:pic>
      </p:grpSp>
    </p:spTree>
    <p:extLst>
      <p:ext uri="{BB962C8B-B14F-4D97-AF65-F5344CB8AC3E}">
        <p14:creationId xmlns:p14="http://schemas.microsoft.com/office/powerpoint/2010/main" val="2715606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grpSp>
        <p:nvGrpSpPr>
          <p:cNvPr id="12" name="Group 11"/>
          <p:cNvGrpSpPr/>
          <p:nvPr/>
        </p:nvGrpSpPr>
        <p:grpSpPr>
          <a:xfrm>
            <a:off x="0" y="1524000"/>
            <a:ext cx="12062569" cy="4953000"/>
            <a:chOff x="360679" y="1976203"/>
            <a:chExt cx="12062569" cy="4953000"/>
          </a:xfrm>
        </p:grpSpPr>
        <p:grpSp>
          <p:nvGrpSpPr>
            <p:cNvPr id="10" name="Group 9"/>
            <p:cNvGrpSpPr/>
            <p:nvPr/>
          </p:nvGrpSpPr>
          <p:grpSpPr>
            <a:xfrm>
              <a:off x="360679" y="1976203"/>
              <a:ext cx="12062569" cy="4953000"/>
              <a:chOff x="360679" y="1826302"/>
              <a:chExt cx="12062569" cy="4953000"/>
            </a:xfrm>
          </p:grpSpPr>
          <p:grpSp>
            <p:nvGrpSpPr>
              <p:cNvPr id="9" name="Group 8"/>
              <p:cNvGrpSpPr/>
              <p:nvPr/>
            </p:nvGrpSpPr>
            <p:grpSpPr>
              <a:xfrm>
                <a:off x="360679" y="1826302"/>
                <a:ext cx="12062569" cy="4953000"/>
                <a:chOff x="360679" y="1676400"/>
                <a:chExt cx="12062569" cy="495300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60679" y="1676400"/>
                  <a:ext cx="12062569" cy="4953000"/>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tretch>
                  <a:fillRect/>
                </a:stretch>
              </p:blipFill>
              <p:spPr>
                <a:xfrm>
                  <a:off x="3733800" y="4527030"/>
                  <a:ext cx="1600200" cy="685800"/>
                </a:xfrm>
                <a:prstGeom prst="rect">
                  <a:avLst/>
                </a:prstGeom>
              </p:spPr>
            </p:pic>
          </p:grpSp>
          <p:sp>
            <p:nvSpPr>
              <p:cNvPr id="8" name="TextBox 7"/>
              <p:cNvSpPr txBox="1"/>
              <p:nvPr/>
            </p:nvSpPr>
            <p:spPr>
              <a:xfrm>
                <a:off x="2286000" y="4726897"/>
                <a:ext cx="1371600" cy="990782"/>
              </a:xfrm>
              <a:prstGeom prst="rect">
                <a:avLst/>
              </a:prstGeom>
              <a:solidFill>
                <a:schemeClr val="bg1"/>
              </a:solidFill>
            </p:spPr>
            <p:txBody>
              <a:bodyPr wrap="square" rtlCol="0">
                <a:spAutoFit/>
              </a:bodyPr>
              <a:lstStyle/>
              <a:p>
                <a:endParaRPr lang="en-US" dirty="0"/>
              </a:p>
            </p:txBody>
          </p:sp>
        </p:grpSp>
        <p:sp>
          <p:nvSpPr>
            <p:cNvPr id="11" name="TextBox 10"/>
            <p:cNvSpPr txBox="1"/>
            <p:nvPr/>
          </p:nvSpPr>
          <p:spPr>
            <a:xfrm>
              <a:off x="4038600" y="6019800"/>
              <a:ext cx="2133600" cy="83820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1613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sp>
        <p:nvSpPr>
          <p:cNvPr id="3" name="Content Placeholder 2"/>
          <p:cNvSpPr>
            <a:spLocks noGrp="1"/>
          </p:cNvSpPr>
          <p:nvPr>
            <p:ph idx="1"/>
          </p:nvPr>
        </p:nvSpPr>
        <p:spPr/>
        <p:txBody>
          <a:bodyPr/>
          <a:lstStyle/>
          <a:p>
            <a:r>
              <a:rPr lang="en-US" dirty="0" err="1"/>
              <a:t>ki</a:t>
            </a:r>
            <a:endParaRPr lang="en-US" dirty="0"/>
          </a:p>
        </p:txBody>
      </p:sp>
      <p:grpSp>
        <p:nvGrpSpPr>
          <p:cNvPr id="21" name="Group 20"/>
          <p:cNvGrpSpPr/>
          <p:nvPr/>
        </p:nvGrpSpPr>
        <p:grpSpPr>
          <a:xfrm>
            <a:off x="1355866" y="2292759"/>
            <a:ext cx="3986434" cy="4002229"/>
            <a:chOff x="3176689" y="2550971"/>
            <a:chExt cx="3986434" cy="4002229"/>
          </a:xfrm>
        </p:grpSpPr>
        <p:pic>
          <p:nvPicPr>
            <p:cNvPr id="7" name="Picture 6"/>
            <p:cNvPicPr>
              <a:picLocks noChangeAspect="1"/>
            </p:cNvPicPr>
            <p:nvPr/>
          </p:nvPicPr>
          <p:blipFill>
            <a:blip r:embed="rId3"/>
            <a:stretch>
              <a:fillRect/>
            </a:stretch>
          </p:blipFill>
          <p:spPr>
            <a:xfrm>
              <a:off x="3395272" y="5410200"/>
              <a:ext cx="3120083" cy="1143000"/>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395272" y="2550971"/>
              <a:ext cx="3484310" cy="1335229"/>
            </a:xfrm>
            <a:prstGeom prst="rect">
              <a:avLst/>
            </a:prstGeom>
          </p:spPr>
        </p:pic>
        <p:grpSp>
          <p:nvGrpSpPr>
            <p:cNvPr id="20" name="Group 19"/>
            <p:cNvGrpSpPr/>
            <p:nvPr/>
          </p:nvGrpSpPr>
          <p:grpSpPr>
            <a:xfrm>
              <a:off x="3176689" y="4191000"/>
              <a:ext cx="3986434" cy="962243"/>
              <a:chOff x="3176689" y="4191000"/>
              <a:chExt cx="3986434" cy="962243"/>
            </a:xfrm>
          </p:grpSpPr>
          <p:grpSp>
            <p:nvGrpSpPr>
              <p:cNvPr id="18" name="Group 17"/>
              <p:cNvGrpSpPr/>
              <p:nvPr/>
            </p:nvGrpSpPr>
            <p:grpSpPr>
              <a:xfrm>
                <a:off x="3176689" y="4191000"/>
                <a:ext cx="3986434" cy="962243"/>
                <a:chOff x="3176689" y="4524157"/>
                <a:chExt cx="3986434" cy="962243"/>
              </a:xfrm>
            </p:grpSpPr>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176689" y="4524157"/>
                  <a:ext cx="3986434" cy="962243"/>
                </a:xfrm>
                <a:prstGeom prst="rect">
                  <a:avLst/>
                </a:prstGeom>
              </p:spPr>
            </p:pic>
            <p:sp>
              <p:nvSpPr>
                <p:cNvPr id="16" name="TextBox 15"/>
                <p:cNvSpPr txBox="1"/>
                <p:nvPr/>
              </p:nvSpPr>
              <p:spPr>
                <a:xfrm>
                  <a:off x="3566410" y="4919246"/>
                  <a:ext cx="243589" cy="338554"/>
                </a:xfrm>
                <a:prstGeom prst="rect">
                  <a:avLst/>
                </a:prstGeom>
                <a:solidFill>
                  <a:schemeClr val="bg1"/>
                </a:solidFill>
              </p:spPr>
              <p:txBody>
                <a:bodyPr wrap="square" rtlCol="0">
                  <a:spAutoFit/>
                </a:bodyPr>
                <a:lstStyle/>
                <a:p>
                  <a:pPr algn="ctr"/>
                  <a:r>
                    <a:rPr lang="en-US" sz="1600" b="1" i="1" dirty="0">
                      <a:latin typeface="Gill Sans MT" panose="020B0502020104020203" pitchFamily="34" charset="0"/>
                    </a:rPr>
                    <a:t>W</a:t>
                  </a:r>
                </a:p>
              </p:txBody>
            </p:sp>
          </p:grpSp>
          <p:sp>
            <p:nvSpPr>
              <p:cNvPr id="19" name="TextBox 18"/>
              <p:cNvSpPr txBox="1"/>
              <p:nvPr/>
            </p:nvSpPr>
            <p:spPr>
              <a:xfrm>
                <a:off x="4297180" y="4419600"/>
                <a:ext cx="399283" cy="400110"/>
              </a:xfrm>
              <a:prstGeom prst="rect">
                <a:avLst/>
              </a:prstGeom>
              <a:solidFill>
                <a:schemeClr val="bg1"/>
              </a:solidFill>
            </p:spPr>
            <p:txBody>
              <a:bodyPr wrap="square" rtlCol="0">
                <a:spAutoFit/>
              </a:bodyPr>
              <a:lstStyle/>
              <a:p>
                <a:r>
                  <a:rPr lang="en-US" sz="2000" b="1" i="1" dirty="0">
                    <a:latin typeface="Gill Sans MT" panose="020B0502020104020203" pitchFamily="34" charset="0"/>
                  </a:rPr>
                  <a:t>W</a:t>
                </a:r>
              </a:p>
            </p:txBody>
          </p:sp>
        </p:grpSp>
      </p:grpSp>
      <p:grpSp>
        <p:nvGrpSpPr>
          <p:cNvPr id="26" name="Group 25"/>
          <p:cNvGrpSpPr/>
          <p:nvPr/>
        </p:nvGrpSpPr>
        <p:grpSpPr>
          <a:xfrm>
            <a:off x="605852" y="1371600"/>
            <a:ext cx="9984074" cy="593407"/>
            <a:chOff x="605852" y="1371600"/>
            <a:chExt cx="9984074" cy="593407"/>
          </a:xfrm>
        </p:grpSpPr>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05852" y="1371600"/>
              <a:ext cx="9984074" cy="593407"/>
            </a:xfrm>
            <a:prstGeom prst="rect">
              <a:avLst/>
            </a:prstGeom>
          </p:spPr>
        </p:pic>
        <p:sp>
          <p:nvSpPr>
            <p:cNvPr id="22" name="TextBox 21"/>
            <p:cNvSpPr txBox="1"/>
            <p:nvPr/>
          </p:nvSpPr>
          <p:spPr>
            <a:xfrm>
              <a:off x="4422100" y="1524000"/>
              <a:ext cx="306050" cy="400110"/>
            </a:xfrm>
            <a:prstGeom prst="rect">
              <a:avLst/>
            </a:prstGeom>
            <a:solidFill>
              <a:schemeClr val="bg1"/>
            </a:solidFill>
          </p:spPr>
          <p:txBody>
            <a:bodyPr wrap="square" rtlCol="0">
              <a:spAutoFit/>
            </a:bodyPr>
            <a:lstStyle/>
            <a:p>
              <a:r>
                <a:rPr lang="en-US" sz="2000" b="1" i="1" dirty="0">
                  <a:latin typeface="Gill Sans MT" panose="020B0502020104020203" pitchFamily="34" charset="0"/>
                </a:rPr>
                <a:t>W</a:t>
              </a:r>
            </a:p>
          </p:txBody>
        </p:sp>
      </p:grpSp>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5516587" y="5155028"/>
            <a:ext cx="6661236" cy="1153699"/>
          </a:xfrm>
          <a:prstGeom prst="rect">
            <a:avLst/>
          </a:prstGeom>
        </p:spPr>
      </p:pic>
      <p:sp>
        <p:nvSpPr>
          <p:cNvPr id="25" name="Rectangle 24"/>
          <p:cNvSpPr/>
          <p:nvPr/>
        </p:nvSpPr>
        <p:spPr>
          <a:xfrm>
            <a:off x="6096000" y="3120156"/>
            <a:ext cx="6096000" cy="2554545"/>
          </a:xfrm>
          <a:prstGeom prst="rect">
            <a:avLst/>
          </a:prstGeom>
        </p:spPr>
        <p:txBody>
          <a:bodyPr>
            <a:spAutoFit/>
          </a:bodyPr>
          <a:lstStyle/>
          <a:p>
            <a:r>
              <a:rPr lang="en-US" sz="2000" dirty="0">
                <a:latin typeface="Gill Sans MT" panose="020B0502020104020203" pitchFamily="34" charset="0"/>
              </a:rPr>
              <a:t>Plugging these to the </a:t>
            </a:r>
            <a:r>
              <a:rPr lang="en-US" sz="2000" dirty="0" err="1">
                <a:latin typeface="Gill Sans MT" panose="020B0502020104020203" pitchFamily="34" charset="0"/>
              </a:rPr>
              <a:t>Lagrangian</a:t>
            </a:r>
            <a:r>
              <a:rPr lang="en-US" sz="2000" dirty="0">
                <a:latin typeface="Gill Sans MT" panose="020B0502020104020203" pitchFamily="34" charset="0"/>
              </a:rPr>
              <a:t> we get,</a:t>
            </a: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2000" dirty="0">
              <a:latin typeface="Gill Sans MT" panose="020B0502020104020203" pitchFamily="34" charset="0"/>
            </a:endParaRPr>
          </a:p>
          <a:p>
            <a:r>
              <a:rPr lang="en-US" sz="2000" dirty="0">
                <a:latin typeface="Gill Sans MT" panose="020B0502020104020203" pitchFamily="34" charset="0"/>
              </a:rPr>
              <a:t>We obtain the following dual optimization problem: </a:t>
            </a:r>
          </a:p>
          <a:p>
            <a:br>
              <a:rPr lang="en-US" sz="2000" dirty="0">
                <a:solidFill>
                  <a:srgbClr val="222222"/>
                </a:solidFill>
                <a:latin typeface="Gill Sans MT" panose="020B0502020104020203" pitchFamily="34" charset="0"/>
              </a:rPr>
            </a:br>
            <a:endParaRPr lang="en-US" sz="2000" dirty="0">
              <a:latin typeface="Gill Sans MT" panose="020B0502020104020203" pitchFamily="34" charset="0"/>
            </a:endParaRPr>
          </a:p>
        </p:txBody>
      </p:sp>
      <p:pic>
        <p:nvPicPr>
          <p:cNvPr id="28" name="Picture 27"/>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6352001" y="3630875"/>
            <a:ext cx="4020077" cy="864925"/>
          </a:xfrm>
          <a:prstGeom prst="rect">
            <a:avLst/>
          </a:prstGeom>
        </p:spPr>
      </p:pic>
    </p:spTree>
    <p:extLst>
      <p:ext uri="{BB962C8B-B14F-4D97-AF65-F5344CB8AC3E}">
        <p14:creationId xmlns:p14="http://schemas.microsoft.com/office/powerpoint/2010/main" val="243633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with a Soft Margin</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299622"/>
            <a:ext cx="8821381" cy="6335009"/>
          </a:xfrm>
          <a:prstGeom prst="rect">
            <a:avLst/>
          </a:prstGeom>
        </p:spPr>
      </p:pic>
    </p:spTree>
    <p:extLst>
      <p:ext uri="{BB962C8B-B14F-4D97-AF65-F5344CB8AC3E}">
        <p14:creationId xmlns:p14="http://schemas.microsoft.com/office/powerpoint/2010/main" val="220842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7121" y="294625"/>
            <a:ext cx="8907118" cy="6363588"/>
          </a:xfrm>
          <a:prstGeom prst="rect">
            <a:avLst/>
          </a:prstGeom>
        </p:spPr>
      </p:pic>
    </p:spTree>
    <p:extLst>
      <p:ext uri="{BB962C8B-B14F-4D97-AF65-F5344CB8AC3E}">
        <p14:creationId xmlns:p14="http://schemas.microsoft.com/office/powerpoint/2010/main" val="155038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Support Vector Machines</a:t>
            </a:r>
          </a:p>
        </p:txBody>
      </p:sp>
      <p:sp>
        <p:nvSpPr>
          <p:cNvPr id="3" name="Content Placeholder 2"/>
          <p:cNvSpPr>
            <a:spLocks noGrp="1"/>
          </p:cNvSpPr>
          <p:nvPr>
            <p:ph idx="1"/>
          </p:nvPr>
        </p:nvSpPr>
        <p:spPr>
          <a:xfrm>
            <a:off x="609600" y="1752601"/>
            <a:ext cx="10972800" cy="3733799"/>
          </a:xfrm>
        </p:spPr>
        <p:txBody>
          <a:bodyPr>
            <a:normAutofit/>
          </a:bodyPr>
          <a:lstStyle/>
          <a:p>
            <a:pPr fontAlgn="base"/>
            <a:r>
              <a:rPr lang="en-US" dirty="0"/>
              <a:t>Support Vector Machine (SVM) is a powerful machine learning algorithm used for linear or nonlinear classification, regression, and even outlier detection tasks. </a:t>
            </a:r>
          </a:p>
          <a:p>
            <a:pPr fontAlgn="base"/>
            <a:r>
              <a:rPr lang="en-US" dirty="0"/>
              <a:t>SVMs can be used for a variety of tasks, such as text classification, image classification, spam detection, handwriting identification, gene expression analysis, face detection, and anomaly detection. SVMs are adaptable and efficient in a variety of applications because they can manage high-dimensional data and nonlinear relationships.</a:t>
            </a:r>
          </a:p>
          <a:p>
            <a:pPr fontAlgn="base"/>
            <a:r>
              <a:rPr lang="en-US" dirty="0"/>
              <a:t>SVM algorithms are very effective as we try to find the </a:t>
            </a:r>
            <a:r>
              <a:rPr lang="en-US" b="1" dirty="0"/>
              <a:t>maximum separating </a:t>
            </a:r>
            <a:r>
              <a:rPr lang="en-US" b="1" dirty="0" err="1"/>
              <a:t>hyperplane</a:t>
            </a:r>
            <a:r>
              <a:rPr lang="en-US" b="1" dirty="0"/>
              <a:t> </a:t>
            </a:r>
            <a:r>
              <a:rPr lang="en-US" dirty="0"/>
              <a:t>between the different classes available in the target feature.</a:t>
            </a:r>
          </a:p>
          <a:p>
            <a:pPr fontAlgn="base"/>
            <a:r>
              <a:rPr lang="en-US" dirty="0"/>
              <a:t>Sometimes a dataset can contain extreme values that are outside the range of what is expected and unlike the other data. These are called outliers and often machine learning modeling and model skill in general can be improved by understanding and even removing these outlier values.                       </a:t>
            </a:r>
          </a:p>
        </p:txBody>
      </p:sp>
    </p:spTree>
    <p:extLst>
      <p:ext uri="{BB962C8B-B14F-4D97-AF65-F5344CB8AC3E}">
        <p14:creationId xmlns:p14="http://schemas.microsoft.com/office/powerpoint/2010/main" val="1471288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305577"/>
            <a:ext cx="8030653" cy="6050221"/>
          </a:xfrm>
          <a:prstGeom prst="rect">
            <a:avLst/>
          </a:prstGeom>
        </p:spPr>
      </p:pic>
    </p:spTree>
    <p:extLst>
      <p:ext uri="{BB962C8B-B14F-4D97-AF65-F5344CB8AC3E}">
        <p14:creationId xmlns:p14="http://schemas.microsoft.com/office/powerpoint/2010/main" val="1354465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r>
              <a:rPr lang="en-US" b="1" dirty="0"/>
              <a:t>Hard Margin vs. Soft Margin</a:t>
            </a:r>
          </a:p>
        </p:txBody>
      </p:sp>
      <p:sp>
        <p:nvSpPr>
          <p:cNvPr id="3" name="Content Placeholder 2"/>
          <p:cNvSpPr>
            <a:spLocks noGrp="1"/>
          </p:cNvSpPr>
          <p:nvPr>
            <p:ph idx="1"/>
          </p:nvPr>
        </p:nvSpPr>
        <p:spPr/>
        <p:txBody>
          <a:bodyPr/>
          <a:lstStyle/>
          <a:p>
            <a:r>
              <a:rPr lang="en-US" b="1" dirty="0"/>
              <a:t>The difference between a hard margin and a soft margin in SVMs lies in the </a:t>
            </a:r>
            <a:r>
              <a:rPr lang="en-US" b="1" dirty="0" err="1"/>
              <a:t>separability</a:t>
            </a:r>
            <a:r>
              <a:rPr lang="en-US" b="1" dirty="0"/>
              <a:t> of the data. If our data is linearly separable, we go for a hard margin.</a:t>
            </a:r>
            <a:r>
              <a:rPr lang="en-US" dirty="0"/>
              <a:t> However, if this is not the case, it won’t be feasible to do that. In the presence of the data points that make it impossible to find a linear classifier, we would have to be more lenient and let some of the data points be misclassified. In this case, a soft margin SVM is appropriate.</a:t>
            </a:r>
          </a:p>
          <a:p>
            <a:r>
              <a:rPr lang="en-US" b="1" dirty="0"/>
              <a:t>Sometimes, the data is linearly separable, but the margin is so small that the model becomes prone to </a:t>
            </a:r>
            <a:r>
              <a:rPr lang="en-US" b="1" dirty="0" err="1"/>
              <a:t>overfitting</a:t>
            </a:r>
            <a:r>
              <a:rPr lang="en-US" b="1" dirty="0"/>
              <a:t> or being too sensitive to outliers. Also, in this case, we can opt for a larger margin by using soft margin SVM in order to help the model generalize better.</a:t>
            </a:r>
            <a:br>
              <a:rPr lang="en-US" dirty="0"/>
            </a:br>
            <a:endParaRPr lang="en-US" dirty="0"/>
          </a:p>
        </p:txBody>
      </p:sp>
    </p:spTree>
    <p:extLst>
      <p:ext uri="{BB962C8B-B14F-4D97-AF65-F5344CB8AC3E}">
        <p14:creationId xmlns:p14="http://schemas.microsoft.com/office/powerpoint/2010/main" val="253228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Hard Margin vs. Soft Margin</a:t>
            </a:r>
            <a:endParaRPr lang="en-US" dirty="0"/>
          </a:p>
        </p:txBody>
      </p:sp>
      <p:sp>
        <p:nvSpPr>
          <p:cNvPr id="3" name="Content Placeholder 2"/>
          <p:cNvSpPr>
            <a:spLocks noGrp="1"/>
          </p:cNvSpPr>
          <p:nvPr>
            <p:ph idx="1"/>
          </p:nvPr>
        </p:nvSpPr>
        <p:spPr/>
        <p:txBody>
          <a:bodyPr/>
          <a:lstStyle/>
          <a:p>
            <a:pPr algn="just"/>
            <a:r>
              <a:rPr lang="en-US" dirty="0"/>
              <a:t>Geometrically, the soft margin SVM introduces a penalty for the data points that lie on the wrong side of the margin or even on the wrong side of the </a:t>
            </a:r>
            <a:r>
              <a:rPr lang="en-US" dirty="0" err="1"/>
              <a:t>hyperplane</a:t>
            </a:r>
            <a:r>
              <a:rPr lang="en-US" dirty="0"/>
              <a:t>. The slack variables </a:t>
            </a:r>
            <a:r>
              <a:rPr lang="en-US" dirty="0" err="1"/>
              <a:t>ξi</a:t>
            </a:r>
            <a:r>
              <a:rPr lang="en-US" dirty="0"/>
              <a:t> allow these data points to be within the margin or on the wrong side of the </a:t>
            </a:r>
            <a:r>
              <a:rPr lang="en-US" dirty="0" err="1"/>
              <a:t>hyperplane</a:t>
            </a:r>
            <a:r>
              <a:rPr lang="en-US" dirty="0"/>
              <a:t>, but they incur a penalty in the objective function. The optimization problem in a soft margin SVM finds the </a:t>
            </a:r>
            <a:r>
              <a:rPr lang="en-US" dirty="0" err="1"/>
              <a:t>hyperplane</a:t>
            </a:r>
            <a:r>
              <a:rPr lang="en-US" dirty="0"/>
              <a:t> that maximizes the margin while minimizing the penalty for the misclassified data points.</a:t>
            </a:r>
          </a:p>
          <a:p>
            <a:pPr algn="just"/>
            <a:r>
              <a:rPr lang="en-US" dirty="0"/>
              <a:t>hard margin SVM aims to find a </a:t>
            </a:r>
            <a:r>
              <a:rPr lang="en-US" dirty="0" err="1"/>
              <a:t>hyperplane</a:t>
            </a:r>
            <a:r>
              <a:rPr lang="en-US" dirty="0"/>
              <a:t> that perfectly separates the data into two classes without any misclassification, while soft margin SVM allows some misclassification by introducing slack variables. Geometrically, the hard margin SVM looks for the widest margin possible, while the soft margin SVM finds the </a:t>
            </a:r>
            <a:r>
              <a:rPr lang="en-US" dirty="0" err="1"/>
              <a:t>hyperplane</a:t>
            </a:r>
            <a:r>
              <a:rPr lang="en-US" dirty="0"/>
              <a:t> that maximizes the margin while minimizing the penalty for misclassification.</a:t>
            </a:r>
          </a:p>
        </p:txBody>
      </p:sp>
    </p:spTree>
    <p:extLst>
      <p:ext uri="{BB962C8B-B14F-4D97-AF65-F5344CB8AC3E}">
        <p14:creationId xmlns:p14="http://schemas.microsoft.com/office/powerpoint/2010/main" val="769487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Support Vector Machine</a:t>
            </a:r>
            <a:br>
              <a:rPr lang="en-US" b="1" dirty="0"/>
            </a:br>
            <a:endParaRPr lang="en-US" dirty="0"/>
          </a:p>
        </p:txBody>
      </p:sp>
      <p:sp>
        <p:nvSpPr>
          <p:cNvPr id="3" name="Content Placeholder 2"/>
          <p:cNvSpPr>
            <a:spLocks noGrp="1"/>
          </p:cNvSpPr>
          <p:nvPr>
            <p:ph idx="1"/>
          </p:nvPr>
        </p:nvSpPr>
        <p:spPr/>
        <p:txBody>
          <a:bodyPr/>
          <a:lstStyle/>
          <a:p>
            <a:pPr fontAlgn="base"/>
            <a:r>
              <a:rPr lang="en-US" dirty="0"/>
              <a:t>Based on the nature of the decision boundary, Support Vector Machines (SVM) can be divided into two main parts:</a:t>
            </a:r>
          </a:p>
          <a:p>
            <a:pPr fontAlgn="base"/>
            <a:r>
              <a:rPr lang="en-US" b="1" dirty="0"/>
              <a:t>Linear SVM</a:t>
            </a:r>
          </a:p>
          <a:p>
            <a:pPr fontAlgn="base"/>
            <a:r>
              <a:rPr lang="en-US" b="1" dirty="0"/>
              <a:t>Non-Linear SVM</a:t>
            </a:r>
            <a:r>
              <a:rPr lang="en-US" dirty="0"/>
              <a:t> </a:t>
            </a:r>
          </a:p>
          <a:p>
            <a:endParaRPr lang="en-US" dirty="0"/>
          </a:p>
        </p:txBody>
      </p:sp>
    </p:spTree>
    <p:extLst>
      <p:ext uri="{BB962C8B-B14F-4D97-AF65-F5344CB8AC3E}">
        <p14:creationId xmlns:p14="http://schemas.microsoft.com/office/powerpoint/2010/main" val="4103428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Linear SVM</a:t>
            </a:r>
            <a:endParaRPr lang="en-US" dirty="0"/>
          </a:p>
        </p:txBody>
      </p:sp>
      <p:sp>
        <p:nvSpPr>
          <p:cNvPr id="3" name="Content Placeholder 2"/>
          <p:cNvSpPr>
            <a:spLocks noGrp="1"/>
          </p:cNvSpPr>
          <p:nvPr>
            <p:ph idx="1"/>
          </p:nvPr>
        </p:nvSpPr>
        <p:spPr/>
        <p:txBody>
          <a:bodyPr/>
          <a:lstStyle/>
          <a:p>
            <a:pPr fontAlgn="base"/>
            <a:r>
              <a:rPr lang="en-US" b="1" dirty="0"/>
              <a:t>Linear SVMs </a:t>
            </a:r>
            <a:r>
              <a:rPr lang="en-US" dirty="0"/>
              <a:t>use a linear decision boundary to separate the data points of different classes. When the data can be precisely linearly separated, linear SVMs are very suitable. This means that a single straight line (in 2D) or a </a:t>
            </a:r>
            <a:r>
              <a:rPr lang="en-US" dirty="0" err="1"/>
              <a:t>hyperplane</a:t>
            </a:r>
            <a:r>
              <a:rPr lang="en-US" dirty="0"/>
              <a:t> (in higher dimensions) can entirely divide the data points into their respective classes. A </a:t>
            </a:r>
            <a:r>
              <a:rPr lang="en-US" dirty="0" err="1"/>
              <a:t>hyperplane</a:t>
            </a:r>
            <a:r>
              <a:rPr lang="en-US" dirty="0"/>
              <a:t> that maximizes the margin between the classes is the decision boundary.</a:t>
            </a:r>
          </a:p>
          <a:p>
            <a:pPr fontAlgn="base"/>
            <a:r>
              <a:rPr lang="en-US" dirty="0"/>
              <a:t>Perfectly linearly separable means that the data points can be classified into 2 classes by using a single straight line(if 2D).</a:t>
            </a:r>
          </a:p>
          <a:p>
            <a:pPr fontAlgn="base"/>
            <a:endParaRPr lang="en-US" dirty="0"/>
          </a:p>
        </p:txBody>
      </p:sp>
    </p:spTree>
    <p:extLst>
      <p:ext uri="{BB962C8B-B14F-4D97-AF65-F5344CB8AC3E}">
        <p14:creationId xmlns:p14="http://schemas.microsoft.com/office/powerpoint/2010/main" val="653716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 Linearly Separable</a:t>
            </a:r>
          </a:p>
        </p:txBody>
      </p:sp>
      <p:pic>
        <p:nvPicPr>
          <p:cNvPr id="4" name="Picture 3"/>
          <p:cNvPicPr>
            <a:picLocks noChangeAspect="1"/>
          </p:cNvPicPr>
          <p:nvPr/>
        </p:nvPicPr>
        <p:blipFill>
          <a:blip r:embed="rId2"/>
          <a:stretch>
            <a:fillRect/>
          </a:stretch>
        </p:blipFill>
        <p:spPr>
          <a:xfrm>
            <a:off x="576532" y="1417638"/>
            <a:ext cx="10069330" cy="5315692"/>
          </a:xfrm>
          <a:prstGeom prst="rect">
            <a:avLst/>
          </a:prstGeom>
        </p:spPr>
      </p:pic>
    </p:spTree>
    <p:extLst>
      <p:ext uri="{BB962C8B-B14F-4D97-AF65-F5344CB8AC3E}">
        <p14:creationId xmlns:p14="http://schemas.microsoft.com/office/powerpoint/2010/main" val="1368395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lstStyle/>
          <a:p>
            <a:pPr algn="just"/>
            <a:r>
              <a:rPr lang="en-US" b="1" dirty="0"/>
              <a:t>Non-Linear SVM </a:t>
            </a:r>
            <a:r>
              <a:rPr lang="en-US" dirty="0"/>
              <a:t>can be used to classify data when it cannot be separated into two classes by a straight line (in the case of 2D). By using kernel functions, nonlinear SVMs can handle nonlinearly separable data. The original input data is transformed by these kernel functions into a higher-dimensional feature space, where the data points can be linearly separated. A linear SVM is used to locate a nonlinear decision boundary in this modified space.</a:t>
            </a:r>
            <a:endParaRPr lang="en-US" b="1" dirty="0"/>
          </a:p>
          <a:p>
            <a:pPr algn="just"/>
            <a:r>
              <a:rPr lang="en-US" dirty="0"/>
              <a:t>The kernel function computes the similarity between data points, allowing SVM to capture complex patterns and nonlinear relationships between features. This enables nonlinear SVM to handle intricate data distributions, such as curved or circular decision boundaries. By leveraging the kernel trick, nonlinear SVM provides a powerful tool for solving classification problems where linear separation is insufficient, extending its applicability to a wide range of real-world scenarios.</a:t>
            </a:r>
          </a:p>
        </p:txBody>
      </p:sp>
    </p:spTree>
    <p:extLst>
      <p:ext uri="{BB962C8B-B14F-4D97-AF65-F5344CB8AC3E}">
        <p14:creationId xmlns:p14="http://schemas.microsoft.com/office/powerpoint/2010/main" val="1269223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SVMs</a:t>
            </a:r>
          </a:p>
        </p:txBody>
      </p:sp>
      <p:pic>
        <p:nvPicPr>
          <p:cNvPr id="4" name="Picture 3"/>
          <p:cNvPicPr>
            <a:picLocks noChangeAspect="1"/>
          </p:cNvPicPr>
          <p:nvPr/>
        </p:nvPicPr>
        <p:blipFill>
          <a:blip r:embed="rId2"/>
          <a:stretch>
            <a:fillRect/>
          </a:stretch>
        </p:blipFill>
        <p:spPr>
          <a:xfrm>
            <a:off x="609600" y="1295400"/>
            <a:ext cx="9225665" cy="5446372"/>
          </a:xfrm>
          <a:prstGeom prst="rect">
            <a:avLst/>
          </a:prstGeom>
        </p:spPr>
      </p:pic>
    </p:spTree>
    <p:extLst>
      <p:ext uri="{BB962C8B-B14F-4D97-AF65-F5344CB8AC3E}">
        <p14:creationId xmlns:p14="http://schemas.microsoft.com/office/powerpoint/2010/main" val="3531418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SVMs: Feature spaces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18744" y="1369450"/>
            <a:ext cx="9821678" cy="5259950"/>
          </a:xfrm>
          <a:prstGeom prst="rect">
            <a:avLst/>
          </a:prstGeom>
        </p:spPr>
      </p:pic>
    </p:spTree>
    <p:extLst>
      <p:ext uri="{BB962C8B-B14F-4D97-AF65-F5344CB8AC3E}">
        <p14:creationId xmlns:p14="http://schemas.microsoft.com/office/powerpoint/2010/main" val="91664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lstStyle/>
          <a:p>
            <a:pPr algn="just"/>
            <a:r>
              <a:rPr lang="en-US" dirty="0"/>
              <a:t>Select any kernel function like RBF(</a:t>
            </a:r>
            <a:r>
              <a:rPr lang="en-US" dirty="0" err="1"/>
              <a:t>gaussian</a:t>
            </a:r>
            <a:r>
              <a:rPr lang="en-US" dirty="0"/>
              <a:t>), polynomial, sigmoid and </a:t>
            </a:r>
            <a:r>
              <a:rPr lang="en-US" dirty="0" err="1"/>
              <a:t>etc</a:t>
            </a:r>
            <a:r>
              <a:rPr lang="en-US" dirty="0"/>
              <a:t> instead of a linear and 1-degree model. Kernel function takes as its inputs vectors in the original space and returns the dot product of the vectors in the feature space and this is called kernel function.</a:t>
            </a:r>
          </a:p>
          <a:p>
            <a:pPr algn="just"/>
            <a:r>
              <a:rPr lang="en-US" dirty="0"/>
              <a:t>Non-linear transformation is to make a dataset higher-dimensional space </a:t>
            </a:r>
            <a:r>
              <a:rPr lang="en-US" b="1" dirty="0"/>
              <a:t>(Mapping a higher dimension)</a:t>
            </a:r>
            <a:r>
              <a:rPr lang="en-US" dirty="0"/>
              <a:t>. And it is also the fundamental of a non-linear system. The below graph reveals a non-linear dataset and how it can not be used Linear kernel rather than the Gaussian kernel.</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1828800" y="3657153"/>
            <a:ext cx="7754432" cy="3200847"/>
          </a:xfrm>
          <a:prstGeom prst="rect">
            <a:avLst/>
          </a:prstGeom>
        </p:spPr>
      </p:pic>
    </p:spTree>
    <p:extLst>
      <p:ext uri="{BB962C8B-B14F-4D97-AF65-F5344CB8AC3E}">
        <p14:creationId xmlns:p14="http://schemas.microsoft.com/office/powerpoint/2010/main" val="235775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pic>
        <p:nvPicPr>
          <p:cNvPr id="4" name="Picture 3"/>
          <p:cNvPicPr>
            <a:picLocks noChangeAspect="1"/>
          </p:cNvPicPr>
          <p:nvPr/>
        </p:nvPicPr>
        <p:blipFill>
          <a:blip r:embed="rId2"/>
          <a:stretch>
            <a:fillRect/>
          </a:stretch>
        </p:blipFill>
        <p:spPr>
          <a:xfrm>
            <a:off x="381000" y="1600201"/>
            <a:ext cx="10040751" cy="4201111"/>
          </a:xfrm>
          <a:prstGeom prst="rect">
            <a:avLst/>
          </a:prstGeom>
        </p:spPr>
      </p:pic>
    </p:spTree>
    <p:extLst>
      <p:ext uri="{BB962C8B-B14F-4D97-AF65-F5344CB8AC3E}">
        <p14:creationId xmlns:p14="http://schemas.microsoft.com/office/powerpoint/2010/main" val="3059957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a:xfrm>
            <a:off x="609600" y="1874837"/>
            <a:ext cx="10972800" cy="4525963"/>
          </a:xfrm>
        </p:spPr>
        <p:txBody>
          <a:bodyPr/>
          <a:lstStyle/>
          <a:p>
            <a:r>
              <a:rPr lang="en-US" dirty="0"/>
              <a:t>In geometry, a </a:t>
            </a:r>
            <a:r>
              <a:rPr lang="en-US" b="1" dirty="0" err="1"/>
              <a:t>hyperplane</a:t>
            </a:r>
            <a:r>
              <a:rPr lang="en-US" dirty="0"/>
              <a:t> is a subspace whose dimension is one less than that of its </a:t>
            </a:r>
            <a:r>
              <a:rPr lang="en-US" u="sng" dirty="0">
                <a:hlinkClick r:id="rId2"/>
              </a:rPr>
              <a:t>a</a:t>
            </a:r>
            <a:r>
              <a:rPr lang="en-US" dirty="0"/>
              <a:t>mbient space. If space is 3-dimensional then its </a:t>
            </a:r>
            <a:r>
              <a:rPr lang="en-US" dirty="0" err="1"/>
              <a:t>hyperplanes</a:t>
            </a:r>
            <a:r>
              <a:rPr lang="en-US" dirty="0"/>
              <a:t> are the 2-dimensional planes, while if space is 2-dimensional, its </a:t>
            </a:r>
            <a:r>
              <a:rPr lang="en-US" dirty="0" err="1"/>
              <a:t>hyperplanes</a:t>
            </a:r>
            <a:r>
              <a:rPr lang="en-US" dirty="0"/>
              <a:t> are the 1-dimensional lines. This notion can be used in any general space in which the concept of the dimension of a subspace is defined.</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381000" y="3810000"/>
            <a:ext cx="11811000" cy="2904132"/>
          </a:xfrm>
          <a:prstGeom prst="rect">
            <a:avLst/>
          </a:prstGeom>
        </p:spPr>
      </p:pic>
    </p:spTree>
    <p:extLst>
      <p:ext uri="{BB962C8B-B14F-4D97-AF65-F5344CB8AC3E}">
        <p14:creationId xmlns:p14="http://schemas.microsoft.com/office/powerpoint/2010/main" val="506664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 The “Kernel Trick”</a:t>
            </a:r>
          </a:p>
        </p:txBody>
      </p:sp>
      <p:pic>
        <p:nvPicPr>
          <p:cNvPr id="5" name="Picture 4"/>
          <p:cNvPicPr>
            <a:picLocks noChangeAspect="1"/>
          </p:cNvPicPr>
          <p:nvPr/>
        </p:nvPicPr>
        <p:blipFill>
          <a:blip r:embed="rId2"/>
          <a:stretch>
            <a:fillRect/>
          </a:stretch>
        </p:blipFill>
        <p:spPr>
          <a:xfrm>
            <a:off x="645543" y="1453581"/>
            <a:ext cx="8139233" cy="5077257"/>
          </a:xfrm>
          <a:prstGeom prst="rect">
            <a:avLst/>
          </a:prstGeom>
        </p:spPr>
      </p:pic>
    </p:spTree>
    <p:extLst>
      <p:ext uri="{BB962C8B-B14F-4D97-AF65-F5344CB8AC3E}">
        <p14:creationId xmlns:p14="http://schemas.microsoft.com/office/powerpoint/2010/main" val="39737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Non-Linear SVM: Examples of Kernel Functions</a:t>
            </a:r>
          </a:p>
        </p:txBody>
      </p:sp>
      <p:pic>
        <p:nvPicPr>
          <p:cNvPr id="4" name="Picture 3"/>
          <p:cNvPicPr>
            <a:picLocks noChangeAspect="1"/>
          </p:cNvPicPr>
          <p:nvPr/>
        </p:nvPicPr>
        <p:blipFill>
          <a:blip r:embed="rId2"/>
          <a:stretch>
            <a:fillRect/>
          </a:stretch>
        </p:blipFill>
        <p:spPr>
          <a:xfrm>
            <a:off x="609600" y="1417638"/>
            <a:ext cx="10221751" cy="4601217"/>
          </a:xfrm>
          <a:prstGeom prst="rect">
            <a:avLst/>
          </a:prstGeom>
        </p:spPr>
      </p:pic>
    </p:spTree>
    <p:extLst>
      <p:ext uri="{BB962C8B-B14F-4D97-AF65-F5344CB8AC3E}">
        <p14:creationId xmlns:p14="http://schemas.microsoft.com/office/powerpoint/2010/main" val="105089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p:txBody>
          <a:bodyPr>
            <a:normAutofit/>
          </a:bodyPr>
          <a:lstStyle/>
          <a:p>
            <a:pPr fontAlgn="base"/>
            <a:r>
              <a:rPr lang="en-US" b="1" dirty="0"/>
              <a:t>Kernel Functions</a:t>
            </a:r>
          </a:p>
          <a:p>
            <a:pPr fontAlgn="base"/>
            <a:r>
              <a:rPr lang="en-US" dirty="0"/>
              <a:t>Kernel functions are used to map the input data into a higher-dimensional feature space where the data becomes linearly separable. There are different types of kernel functions available, including linear, polynomial, radial basis function (RBF), and sigmoid. The choice of kernel function depends on the characteristics of the data and the problem being solved.</a:t>
            </a:r>
          </a:p>
          <a:p>
            <a:endParaRPr lang="en-US" b="1" dirty="0"/>
          </a:p>
          <a:p>
            <a:r>
              <a:rPr lang="en-US" b="1" dirty="0"/>
              <a:t>3.1 Linear Kernel</a:t>
            </a:r>
          </a:p>
          <a:p>
            <a:pPr fontAlgn="base"/>
            <a:r>
              <a:rPr lang="en-US" dirty="0"/>
              <a:t>The linear kernel is used for linearly separable data. It simply computes the dot product between two input vectors. The equation for the linear kernel is:</a:t>
            </a:r>
          </a:p>
          <a:p>
            <a:pPr fontAlgn="base"/>
            <a:endParaRPr lang="en-US" dirty="0"/>
          </a:p>
          <a:p>
            <a:pPr fontAlgn="base"/>
            <a:endParaRPr lang="en-US" dirty="0"/>
          </a:p>
          <a:p>
            <a:pPr fontAlgn="base"/>
            <a:endParaRPr lang="en-US" dirty="0"/>
          </a:p>
          <a:p>
            <a:pPr marL="0" lvl="0" indent="0" eaLnBrk="0" fontAlgn="base" hangingPunct="0">
              <a:spcBef>
                <a:spcPct val="0"/>
              </a:spcBef>
              <a:spcAft>
                <a:spcPct val="0"/>
              </a:spcAft>
              <a:buNone/>
            </a:pPr>
            <a:r>
              <a:rPr lang="en-US" dirty="0"/>
              <a:t>where x and y are the input vectors.</a:t>
            </a:r>
          </a:p>
          <a:p>
            <a:pPr marL="0" lvl="0" indent="0" eaLnBrk="0" fontAlgn="base" hangingPunct="0">
              <a:spcBef>
                <a:spcPct val="0"/>
              </a:spcBef>
              <a:spcAft>
                <a:spcPct val="0"/>
              </a:spcAft>
              <a:buNone/>
            </a:pPr>
            <a:endParaRPr lang="en-US" b="1" dirty="0"/>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5038577" y="4886263"/>
            <a:ext cx="2114845" cy="447737"/>
          </a:xfrm>
          <a:prstGeom prst="rect">
            <a:avLst/>
          </a:prstGeom>
        </p:spPr>
      </p:pic>
    </p:spTree>
    <p:extLst>
      <p:ext uri="{BB962C8B-B14F-4D97-AF65-F5344CB8AC3E}">
        <p14:creationId xmlns:p14="http://schemas.microsoft.com/office/powerpoint/2010/main" val="3391831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Non-Linear SVM</a:t>
            </a:r>
            <a:endParaRPr lang="en-US" dirty="0"/>
          </a:p>
        </p:txBody>
      </p:sp>
      <p:sp>
        <p:nvSpPr>
          <p:cNvPr id="3" name="Content Placeholder 2"/>
          <p:cNvSpPr>
            <a:spLocks noGrp="1"/>
          </p:cNvSpPr>
          <p:nvPr>
            <p:ph idx="1"/>
          </p:nvPr>
        </p:nvSpPr>
        <p:spPr>
          <a:xfrm>
            <a:off x="762000" y="1066801"/>
            <a:ext cx="10820400" cy="5059364"/>
          </a:xfrm>
        </p:spPr>
        <p:txBody>
          <a:bodyPr>
            <a:normAutofit/>
          </a:bodyPr>
          <a:lstStyle/>
          <a:p>
            <a:pPr marL="0" lvl="0" indent="0" eaLnBrk="0" fontAlgn="base" hangingPunct="0">
              <a:spcBef>
                <a:spcPct val="0"/>
              </a:spcBef>
              <a:spcAft>
                <a:spcPct val="0"/>
              </a:spcAft>
              <a:buNone/>
            </a:pPr>
            <a:endParaRPr lang="en-US" b="1" dirty="0"/>
          </a:p>
          <a:p>
            <a:pPr lvl="0" eaLnBrk="0" fontAlgn="base" hangingPunct="0">
              <a:spcBef>
                <a:spcPct val="0"/>
              </a:spcBef>
              <a:spcAft>
                <a:spcPct val="0"/>
              </a:spcAft>
            </a:pPr>
            <a:r>
              <a:rPr lang="en-US" b="1" dirty="0"/>
              <a:t>3.2 Polynomial Kernel</a:t>
            </a:r>
          </a:p>
          <a:p>
            <a:pPr marL="0" lvl="0" indent="0" eaLnBrk="0" fontAlgn="base" hangingPunct="0">
              <a:spcBef>
                <a:spcPct val="0"/>
              </a:spcBef>
              <a:spcAft>
                <a:spcPct val="0"/>
              </a:spcAft>
              <a:buNone/>
            </a:pPr>
            <a:r>
              <a:rPr lang="en-US" dirty="0"/>
              <a:t>The polynomial kernel is used for data that is not linearly separable but can be separated using a polynomial function. The equation for the polynomial kernel is:</a:t>
            </a:r>
          </a:p>
          <a:p>
            <a:pPr marL="0" lvl="0" indent="0" eaLnBrk="0" fontAlgn="base" hangingPunct="0">
              <a:spcBef>
                <a:spcPct val="0"/>
              </a:spcBef>
              <a:spcAft>
                <a:spcPct val="0"/>
              </a:spcAft>
              <a:buNone/>
            </a:pPr>
            <a:endParaRPr lang="en-US" dirty="0"/>
          </a:p>
          <a:p>
            <a:pPr marL="0" lvl="0" indent="0" eaLnBrk="0" fontAlgn="base" hangingPunct="0">
              <a:spcBef>
                <a:spcPct val="0"/>
              </a:spcBef>
              <a:spcAft>
                <a:spcPct val="0"/>
              </a:spcAft>
              <a:buNone/>
            </a:pPr>
            <a:endParaRPr lang="en-US" dirty="0"/>
          </a:p>
          <a:p>
            <a:pPr marL="0" indent="0" eaLnBrk="0" fontAlgn="base" hangingPunct="0">
              <a:spcBef>
                <a:spcPct val="0"/>
              </a:spcBef>
              <a:spcAft>
                <a:spcPct val="0"/>
              </a:spcAft>
              <a:buNone/>
            </a:pPr>
            <a:r>
              <a:rPr lang="en-US" dirty="0">
                <a:solidFill>
                  <a:srgbClr val="000000"/>
                </a:solidFill>
              </a:rPr>
              <a:t>where d is the degree of the polynomial.</a:t>
            </a:r>
          </a:p>
          <a:p>
            <a:r>
              <a:rPr lang="en-US" dirty="0"/>
              <a:t>Here d is the degree of the polynomial, which we need to specify manually.</a:t>
            </a:r>
          </a:p>
          <a:p>
            <a:r>
              <a:rPr lang="en-US" dirty="0"/>
              <a:t>Suppose we have two features X1 and X2 and output variable as Y, so using polynomial kernel we can write it as:</a:t>
            </a:r>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a:buNone/>
            </a:pPr>
            <a:endParaRPr lang="en-US"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3429000" y="2356133"/>
            <a:ext cx="3591256" cy="562486"/>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1577129" y="4419601"/>
            <a:ext cx="4442671" cy="2057400"/>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610530" y="4114800"/>
            <a:ext cx="4667070" cy="2743200"/>
          </a:xfrm>
          <a:prstGeom prst="rect">
            <a:avLst/>
          </a:prstGeom>
        </p:spPr>
      </p:pic>
    </p:spTree>
    <p:extLst>
      <p:ext uri="{BB962C8B-B14F-4D97-AF65-F5344CB8AC3E}">
        <p14:creationId xmlns:p14="http://schemas.microsoft.com/office/powerpoint/2010/main" val="720981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456" y="1981200"/>
            <a:ext cx="10972800" cy="4525963"/>
          </a:xfrm>
        </p:spPr>
        <p:txBody>
          <a:bodyPr vert="horz" lIns="91440" tIns="45720" rIns="91440" bIns="45720" rtlCol="0">
            <a:normAutofit/>
          </a:bodyPr>
          <a:lstStyle/>
          <a:p>
            <a:pPr marL="0" indent="0" eaLnBrk="0" fontAlgn="base" hangingPunct="0">
              <a:spcBef>
                <a:spcPct val="0"/>
              </a:spcBef>
              <a:spcAft>
                <a:spcPct val="0"/>
              </a:spcAft>
              <a:buNone/>
            </a:pPr>
            <a:r>
              <a:rPr lang="en-US" b="1" dirty="0">
                <a:solidFill>
                  <a:srgbClr val="000000"/>
                </a:solidFill>
              </a:rPr>
              <a:t>3.3 Radial Basis Function (RBF) Kernel</a:t>
            </a:r>
          </a:p>
          <a:p>
            <a:pPr marL="0" indent="0" eaLnBrk="0" fontAlgn="base" hangingPunct="0">
              <a:spcBef>
                <a:spcPct val="0"/>
              </a:spcBef>
              <a:spcAft>
                <a:spcPct val="0"/>
              </a:spcAft>
              <a:buNone/>
            </a:pPr>
            <a:r>
              <a:rPr lang="en-US" dirty="0">
                <a:solidFill>
                  <a:srgbClr val="000000"/>
                </a:solidFill>
              </a:rPr>
              <a:t>The RBF kernel is used for data that is not linearly separable in any dimension. The RBF kernel transforms the data into an infinite-dimensional feature space. The equation for the RBF kernel is:</a:t>
            </a:r>
          </a:p>
          <a:p>
            <a:pPr marL="0" indent="0" eaLnBrk="0" fontAlgn="base" hangingPunct="0">
              <a:spcBef>
                <a:spcPct val="0"/>
              </a:spcBef>
              <a:spcAft>
                <a:spcPct val="0"/>
              </a:spcAft>
              <a:buNone/>
            </a:pPr>
            <a:endParaRPr lang="en-US" dirty="0">
              <a:solidFill>
                <a:srgbClr val="000000"/>
              </a:solidFill>
            </a:endParaRPr>
          </a:p>
          <a:p>
            <a:pPr marL="0" indent="0" eaLnBrk="0" fontAlgn="base" hangingPunct="0">
              <a:spcBef>
                <a:spcPct val="0"/>
              </a:spcBef>
              <a:spcAft>
                <a:spcPct val="0"/>
              </a:spcAft>
              <a:buNone/>
            </a:pPr>
            <a:endParaRPr lang="en-US" dirty="0">
              <a:solidFill>
                <a:srgbClr val="000000"/>
              </a:solidFill>
            </a:endParaRPr>
          </a:p>
          <a:p>
            <a:pPr marL="0" indent="0" eaLnBrk="0" fontAlgn="base" hangingPunct="0">
              <a:spcBef>
                <a:spcPct val="0"/>
              </a:spcBef>
              <a:spcAft>
                <a:spcPct val="0"/>
              </a:spcAft>
              <a:buNone/>
            </a:pPr>
            <a:endParaRPr lang="en-US" dirty="0">
              <a:solidFill>
                <a:srgbClr val="000000"/>
              </a:solidFill>
            </a:endParaRPr>
          </a:p>
          <a:p>
            <a:pPr mar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b="1" dirty="0">
              <a:solidFill>
                <a:srgbClr val="1E73BE"/>
              </a:solidFill>
            </a:endParaRPr>
          </a:p>
          <a:p>
            <a:pPr marL="0" lv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eaLnBrk="0" fontAlgn="base" hangingPunct="0">
              <a:spcBef>
                <a:spcPct val="0"/>
              </a:spcBef>
              <a:spcAft>
                <a:spcPct val="0"/>
              </a:spcAft>
              <a:buNone/>
            </a:pPr>
            <a:endParaRPr lang="en-US" dirty="0">
              <a:solidFill>
                <a:srgbClr val="000000"/>
              </a:solidFill>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95600" y="3028798"/>
            <a:ext cx="4477375" cy="108600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352152" y="4591138"/>
            <a:ext cx="7487695" cy="914528"/>
          </a:xfrm>
          <a:prstGeom prst="rect">
            <a:avLst/>
          </a:prstGeom>
        </p:spPr>
      </p:pic>
    </p:spTree>
    <p:extLst>
      <p:ext uri="{BB962C8B-B14F-4D97-AF65-F5344CB8AC3E}">
        <p14:creationId xmlns:p14="http://schemas.microsoft.com/office/powerpoint/2010/main" val="3713567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456" y="1981200"/>
            <a:ext cx="10972800" cy="4525963"/>
          </a:xfrm>
        </p:spPr>
        <p:txBody>
          <a:bodyPr vert="horz" lIns="91440" tIns="45720" rIns="91440" bIns="45720" rtlCol="0">
            <a:normAutofit/>
          </a:bodyPr>
          <a:lstStyle/>
          <a:p>
            <a:pPr marL="0" lvl="0" indent="0" eaLnBrk="0" fontAlgn="base" hangingPunct="0">
              <a:spcBef>
                <a:spcPct val="0"/>
              </a:spcBef>
              <a:spcAft>
                <a:spcPct val="0"/>
              </a:spcAft>
              <a:buNone/>
            </a:pPr>
            <a:r>
              <a:rPr lang="en-US" b="1" dirty="0"/>
              <a:t>3.4 Sigmoid Kernel</a:t>
            </a:r>
          </a:p>
          <a:p>
            <a:pPr marL="0" lvl="0" indent="0" eaLnBrk="0" fontAlgn="base" hangingPunct="0">
              <a:spcBef>
                <a:spcPct val="0"/>
              </a:spcBef>
              <a:spcAft>
                <a:spcPct val="0"/>
              </a:spcAft>
              <a:buNone/>
            </a:pPr>
            <a:r>
              <a:rPr lang="en-US" dirty="0">
                <a:solidFill>
                  <a:srgbClr val="000000"/>
                </a:solidFill>
              </a:rPr>
              <a:t>The sigmoid kernel is used for data that is not linearly separable, but it has a sigmoid-shaped decision boundary. </a:t>
            </a:r>
            <a:r>
              <a:rPr lang="en-US" dirty="0"/>
              <a:t>We can use it as the proxy for neural networks. </a:t>
            </a:r>
            <a:r>
              <a:rPr lang="en-US" dirty="0">
                <a:solidFill>
                  <a:srgbClr val="000000"/>
                </a:solidFill>
              </a:rPr>
              <a:t>The equation for the sigmoid kernel is:</a:t>
            </a:r>
          </a:p>
          <a:p>
            <a:pPr marL="0" lv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solidFill>
                <a:srgbClr val="000000"/>
              </a:solidFill>
            </a:endParaRPr>
          </a:p>
          <a:p>
            <a:pPr marL="0" indent="0" eaLnBrk="0" fontAlgn="base" hangingPunct="0">
              <a:spcBef>
                <a:spcPct val="0"/>
              </a:spcBef>
              <a:spcAft>
                <a:spcPct val="0"/>
              </a:spcAft>
              <a:buNone/>
            </a:pPr>
            <a:r>
              <a:rPr lang="en-US" dirty="0">
                <a:solidFill>
                  <a:srgbClr val="000000"/>
                </a:solidFill>
              </a:rPr>
              <a:t>where </a:t>
            </a:r>
            <a:r>
              <a:rPr lang="en-US" dirty="0">
                <a:solidFill>
                  <a:srgbClr val="003681"/>
                </a:solidFill>
                <a:cs typeface="Courier New" panose="02070309020205020404" pitchFamily="49" charset="0"/>
              </a:rPr>
              <a:t>α</a:t>
            </a:r>
            <a:r>
              <a:rPr lang="en-US" dirty="0">
                <a:solidFill>
                  <a:srgbClr val="000000"/>
                </a:solidFill>
              </a:rPr>
              <a:t> is a scaling factor, </a:t>
            </a:r>
            <a:r>
              <a:rPr lang="en-US" i="1" dirty="0">
                <a:solidFill>
                  <a:srgbClr val="003681"/>
                </a:solidFill>
                <a:cs typeface="Courier New" panose="02070309020205020404" pitchFamily="49" charset="0"/>
              </a:rPr>
              <a:t>x</a:t>
            </a:r>
            <a:r>
              <a:rPr lang="en-US" dirty="0">
                <a:solidFill>
                  <a:srgbClr val="000000"/>
                </a:solidFill>
              </a:rPr>
              <a:t> is a constant, and </a:t>
            </a:r>
            <a:r>
              <a:rPr lang="en-US" dirty="0" err="1">
                <a:solidFill>
                  <a:srgbClr val="000000"/>
                </a:solidFill>
              </a:rPr>
              <a:t>tanh</a:t>
            </a:r>
            <a:r>
              <a:rPr lang="en-US" dirty="0">
                <a:solidFill>
                  <a:srgbClr val="000000"/>
                </a:solidFill>
              </a:rPr>
              <a:t> is the hyperbolic tangent function.</a:t>
            </a:r>
            <a:r>
              <a:rPr lang="en-US" dirty="0"/>
              <a:t> </a:t>
            </a:r>
          </a:p>
          <a:p>
            <a:pPr marL="0" indent="0" eaLnBrk="0" fontAlgn="base" hangingPunct="0">
              <a:spcBef>
                <a:spcPct val="0"/>
              </a:spcBef>
              <a:spcAft>
                <a:spcPct val="0"/>
              </a:spcAft>
              <a:buNone/>
            </a:pPr>
            <a:r>
              <a:rPr lang="en-US" dirty="0"/>
              <a:t>It is just taking your input, mapping them to a value of 0 and 1 so that they can be separated by a simple straight line.</a:t>
            </a:r>
          </a:p>
          <a:p>
            <a:pPr marL="0" lvl="0" indent="0" eaLnBrk="0" fontAlgn="base" hangingPunct="0">
              <a:spcBef>
                <a:spcPct val="0"/>
              </a:spcBef>
              <a:spcAft>
                <a:spcPct val="0"/>
              </a:spcAft>
              <a:buNone/>
            </a:pPr>
            <a:endParaRPr lang="en-US" dirty="0">
              <a:solidFill>
                <a:srgbClr val="000000"/>
              </a:solidFill>
            </a:endParaRPr>
          </a:p>
          <a:p>
            <a:pPr marL="0" lvl="0" indent="0" eaLnBrk="0" fontAlgn="base" hangingPunct="0">
              <a:spcBef>
                <a:spcPct val="0"/>
              </a:spcBef>
              <a:spcAft>
                <a:spcPct val="0"/>
              </a:spcAft>
              <a:buNone/>
            </a:pPr>
            <a:endParaRPr lang="en-US" dirty="0"/>
          </a:p>
          <a:p>
            <a:pPr marL="0" indent="0" eaLnBrk="0" fontAlgn="base" hangingPunct="0">
              <a:spcBef>
                <a:spcPct val="0"/>
              </a:spcBef>
              <a:spcAft>
                <a:spcPct val="0"/>
              </a:spcAft>
              <a:buNone/>
            </a:pPr>
            <a:endParaRPr lang="en-US" dirty="0">
              <a:solidFill>
                <a:srgbClr val="000000"/>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05200" y="3200400"/>
            <a:ext cx="4744112" cy="590632"/>
          </a:xfrm>
          <a:prstGeom prst="rect">
            <a:avLst/>
          </a:prstGeom>
        </p:spPr>
      </p:pic>
    </p:spTree>
    <p:extLst>
      <p:ext uri="{BB962C8B-B14F-4D97-AF65-F5344CB8AC3E}">
        <p14:creationId xmlns:p14="http://schemas.microsoft.com/office/powerpoint/2010/main" val="384410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Popular kernel functions in SVM</a:t>
            </a:r>
            <a:br>
              <a:rPr lang="en-US" b="1" dirty="0"/>
            </a:br>
            <a:endParaRPr lang="en-US" dirty="0"/>
          </a:p>
        </p:txBody>
      </p:sp>
      <p:sp>
        <p:nvSpPr>
          <p:cNvPr id="3" name="Content Placeholder 2"/>
          <p:cNvSpPr>
            <a:spLocks noGrp="1"/>
          </p:cNvSpPr>
          <p:nvPr>
            <p:ph idx="1"/>
          </p:nvPr>
        </p:nvSpPr>
        <p:spPr/>
        <p:txBody>
          <a:bodyPr/>
          <a:lstStyle/>
          <a:p>
            <a:pPr fontAlgn="base"/>
            <a:r>
              <a:rPr lang="en-US" dirty="0"/>
              <a:t>The SVM kernel is a function that takes low-dimensional input space and transforms it into higher-dimensional space, </a:t>
            </a:r>
            <a:r>
              <a:rPr lang="en-US" dirty="0" err="1"/>
              <a:t>ie</a:t>
            </a:r>
            <a:r>
              <a:rPr lang="en-US" dirty="0"/>
              <a:t> it converts </a:t>
            </a:r>
            <a:r>
              <a:rPr lang="en-US" dirty="0" err="1"/>
              <a:t>nonseparable</a:t>
            </a:r>
            <a:r>
              <a:rPr lang="en-US" dirty="0"/>
              <a:t> problems to separable problems. It is mostly useful in non-linear separation problems. Simply put the kernel, does some extremely complex data transformations and then finds out the process to separate the data based on the labels or outputs defined.</a:t>
            </a:r>
          </a:p>
          <a:p>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851807" y="3006218"/>
            <a:ext cx="4383743" cy="3699381"/>
          </a:xfrm>
          <a:prstGeom prst="rect">
            <a:avLst/>
          </a:prstGeom>
        </p:spPr>
      </p:pic>
    </p:spTree>
    <p:extLst>
      <p:ext uri="{BB962C8B-B14F-4D97-AF65-F5344CB8AC3E}">
        <p14:creationId xmlns:p14="http://schemas.microsoft.com/office/powerpoint/2010/main" val="411436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Support Vector Machine Terminology</a:t>
            </a:r>
          </a:p>
        </p:txBody>
      </p:sp>
      <p:sp>
        <p:nvSpPr>
          <p:cNvPr id="3" name="Content Placeholder 2"/>
          <p:cNvSpPr>
            <a:spLocks noGrp="1"/>
          </p:cNvSpPr>
          <p:nvPr>
            <p:ph idx="1"/>
          </p:nvPr>
        </p:nvSpPr>
        <p:spPr/>
        <p:txBody>
          <a:bodyPr>
            <a:normAutofit/>
          </a:bodyPr>
          <a:lstStyle/>
          <a:p>
            <a:pPr marL="0" indent="0" fontAlgn="base">
              <a:buNone/>
            </a:pPr>
            <a:r>
              <a:rPr lang="en-US" b="1" dirty="0"/>
              <a:t>Support Vector Machine Terminology</a:t>
            </a:r>
          </a:p>
          <a:p>
            <a:pPr fontAlgn="base"/>
            <a:r>
              <a:rPr lang="en-US" b="1" dirty="0" err="1"/>
              <a:t>Hyperplane</a:t>
            </a:r>
            <a:r>
              <a:rPr lang="en-US" b="1" dirty="0"/>
              <a:t>: </a:t>
            </a:r>
            <a:r>
              <a:rPr lang="en-US" dirty="0" err="1"/>
              <a:t>Hyperplane</a:t>
            </a:r>
            <a:r>
              <a:rPr lang="en-US" dirty="0"/>
              <a:t> is the decision boundary that is used to separate the data points of different classes in a feature space. In the case of linear classifications, it will be a linear equation i.e. </a:t>
            </a:r>
            <a:r>
              <a:rPr lang="en-US" dirty="0" err="1"/>
              <a:t>wx+b</a:t>
            </a:r>
            <a:r>
              <a:rPr lang="en-US" dirty="0"/>
              <a:t> = 0.</a:t>
            </a:r>
          </a:p>
          <a:p>
            <a:pPr fontAlgn="base"/>
            <a:r>
              <a:rPr lang="en-US" b="1" dirty="0"/>
              <a:t>Support Vectors: </a:t>
            </a:r>
            <a:r>
              <a:rPr lang="en-US" dirty="0"/>
              <a:t>Support vectors are the closest data points to the </a:t>
            </a:r>
            <a:r>
              <a:rPr lang="en-US" dirty="0" err="1"/>
              <a:t>hyperplane</a:t>
            </a:r>
            <a:r>
              <a:rPr lang="en-US" dirty="0"/>
              <a:t>, which makes a critical role in deciding the </a:t>
            </a:r>
            <a:r>
              <a:rPr lang="en-US" dirty="0" err="1"/>
              <a:t>hyperplane</a:t>
            </a:r>
            <a:r>
              <a:rPr lang="en-US" dirty="0"/>
              <a:t> and margin. </a:t>
            </a:r>
          </a:p>
          <a:p>
            <a:pPr fontAlgn="base"/>
            <a:r>
              <a:rPr lang="en-US" b="1" dirty="0"/>
              <a:t>Margin</a:t>
            </a:r>
            <a:r>
              <a:rPr lang="en-US" dirty="0"/>
              <a:t>: Margin is the distance between the support vector and </a:t>
            </a:r>
            <a:r>
              <a:rPr lang="en-US" dirty="0" err="1"/>
              <a:t>hyperplane</a:t>
            </a:r>
            <a:r>
              <a:rPr lang="en-US" dirty="0"/>
              <a:t>. The main objective of the support vector machine algorithm is to maximize the margin.  The wider margin indicates better classification performance.</a:t>
            </a:r>
          </a:p>
          <a:p>
            <a:pPr fontAlgn="base"/>
            <a:r>
              <a:rPr lang="en-US" b="1" dirty="0"/>
              <a:t>Kernel</a:t>
            </a:r>
            <a:r>
              <a:rPr lang="en-US" dirty="0"/>
              <a:t>: Kernel is the mathematical function, which is used in SVM to map the original input data points into high-dimensional feature spaces, so, that the </a:t>
            </a:r>
            <a:r>
              <a:rPr lang="en-US" dirty="0" err="1"/>
              <a:t>hyperplane</a:t>
            </a:r>
            <a:r>
              <a:rPr lang="en-US" dirty="0"/>
              <a:t> can be easily found out even if the data points are not linearly separable in the original input space. Some of the common kernel functions are linear, polynomial, radial basis function(RBF), and sigmoid.</a:t>
            </a:r>
          </a:p>
        </p:txBody>
      </p:sp>
    </p:spTree>
    <p:extLst>
      <p:ext uri="{BB962C8B-B14F-4D97-AF65-F5344CB8AC3E}">
        <p14:creationId xmlns:p14="http://schemas.microsoft.com/office/powerpoint/2010/main" val="1425111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Support Vector Machine Terminology</a:t>
            </a:r>
          </a:p>
        </p:txBody>
      </p:sp>
      <p:sp>
        <p:nvSpPr>
          <p:cNvPr id="3" name="Content Placeholder 2"/>
          <p:cNvSpPr>
            <a:spLocks noGrp="1"/>
          </p:cNvSpPr>
          <p:nvPr>
            <p:ph idx="1"/>
          </p:nvPr>
        </p:nvSpPr>
        <p:spPr/>
        <p:txBody>
          <a:bodyPr>
            <a:normAutofit fontScale="92500"/>
          </a:bodyPr>
          <a:lstStyle/>
          <a:p>
            <a:pPr fontAlgn="base"/>
            <a:r>
              <a:rPr lang="en-US" b="1" dirty="0"/>
              <a:t>Hard Margin:</a:t>
            </a:r>
            <a:r>
              <a:rPr lang="en-US" dirty="0"/>
              <a:t> The maximum-margin </a:t>
            </a:r>
            <a:r>
              <a:rPr lang="en-US" dirty="0" err="1"/>
              <a:t>hyperplane</a:t>
            </a:r>
            <a:r>
              <a:rPr lang="en-US" dirty="0"/>
              <a:t> or the hard margin </a:t>
            </a:r>
            <a:r>
              <a:rPr lang="en-US" dirty="0" err="1"/>
              <a:t>hyperplane</a:t>
            </a:r>
            <a:r>
              <a:rPr lang="en-US" dirty="0"/>
              <a:t> is a </a:t>
            </a:r>
            <a:r>
              <a:rPr lang="en-US" dirty="0" err="1"/>
              <a:t>hyperplane</a:t>
            </a:r>
            <a:r>
              <a:rPr lang="en-US" dirty="0"/>
              <a:t> that properly separates the data points of different categories without any misclassifications.</a:t>
            </a:r>
          </a:p>
          <a:p>
            <a:pPr fontAlgn="base"/>
            <a:r>
              <a:rPr lang="en-US" b="1" dirty="0"/>
              <a:t>Soft Margin: </a:t>
            </a:r>
            <a:r>
              <a:rPr lang="en-US" dirty="0"/>
              <a:t>When the data is not perfectly separable or contains outliers, SVM permits a soft margin technique. Each data point has a slack variable introduced by the soft-margin SVM formulation, which softens the strict margin requirement and permits certain misclassifications or violations. It discovers a compromise between increasing the margin and reducing violations.</a:t>
            </a:r>
          </a:p>
          <a:p>
            <a:pPr fontAlgn="base"/>
            <a:r>
              <a:rPr lang="en-US" b="1" dirty="0"/>
              <a:t>C: </a:t>
            </a:r>
            <a:r>
              <a:rPr lang="en-US" dirty="0"/>
              <a:t>Margin </a:t>
            </a:r>
            <a:r>
              <a:rPr lang="en-US" dirty="0" err="1"/>
              <a:t>maximisation</a:t>
            </a:r>
            <a:r>
              <a:rPr lang="en-US" dirty="0"/>
              <a:t> and misclassification fines are balanced by the </a:t>
            </a:r>
            <a:r>
              <a:rPr lang="en-US" dirty="0" err="1"/>
              <a:t>regularisation</a:t>
            </a:r>
            <a:r>
              <a:rPr lang="en-US" dirty="0"/>
              <a:t> parameter C in SVM. The penalty for going over the margin or misclassifying data items is decided by it. A stricter penalty is imposed with a greater value of C, which results in a smaller margin and perhaps fewer misclassifications.</a:t>
            </a:r>
          </a:p>
          <a:p>
            <a:pPr fontAlgn="base"/>
            <a:r>
              <a:rPr lang="en-US" b="1" dirty="0"/>
              <a:t>Hinge Loss:</a:t>
            </a:r>
            <a:r>
              <a:rPr lang="en-US" dirty="0"/>
              <a:t> A typical loss function in SVMs is hinge loss. It punishes incorrect classifications or margin violations. The objective function in SVM is frequently formed by combining it with the </a:t>
            </a:r>
            <a:r>
              <a:rPr lang="en-US" dirty="0" err="1"/>
              <a:t>regularisation</a:t>
            </a:r>
            <a:r>
              <a:rPr lang="en-US" dirty="0"/>
              <a:t> term.</a:t>
            </a:r>
          </a:p>
          <a:p>
            <a:pPr fontAlgn="base"/>
            <a:r>
              <a:rPr lang="en-US" b="1" dirty="0"/>
              <a:t>Dual Problem:</a:t>
            </a:r>
            <a:r>
              <a:rPr lang="en-US" dirty="0"/>
              <a:t> A dual Problem of the </a:t>
            </a:r>
            <a:r>
              <a:rPr lang="en-US" dirty="0" err="1"/>
              <a:t>optimisation</a:t>
            </a:r>
            <a:r>
              <a:rPr lang="en-US" dirty="0"/>
              <a:t> problem that requires locating the Lagrange multipliers related to the support vectors can be used to solve SVM. The dual formulation enables the use of kernel tricks and more effective computing.</a:t>
            </a:r>
          </a:p>
        </p:txBody>
      </p:sp>
    </p:spTree>
    <p:extLst>
      <p:ext uri="{BB962C8B-B14F-4D97-AF65-F5344CB8AC3E}">
        <p14:creationId xmlns:p14="http://schemas.microsoft.com/office/powerpoint/2010/main" val="291791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pic>
        <p:nvPicPr>
          <p:cNvPr id="4" name="Picture 3"/>
          <p:cNvPicPr>
            <a:picLocks noChangeAspect="1"/>
          </p:cNvPicPr>
          <p:nvPr/>
        </p:nvPicPr>
        <p:blipFill>
          <a:blip r:embed="rId2"/>
          <a:stretch>
            <a:fillRect/>
          </a:stretch>
        </p:blipFill>
        <p:spPr>
          <a:xfrm>
            <a:off x="457200" y="1658237"/>
            <a:ext cx="10278909" cy="5229955"/>
          </a:xfrm>
          <a:prstGeom prst="rect">
            <a:avLst/>
          </a:prstGeom>
        </p:spPr>
      </p:pic>
    </p:spTree>
    <p:extLst>
      <p:ext uri="{BB962C8B-B14F-4D97-AF65-F5344CB8AC3E}">
        <p14:creationId xmlns:p14="http://schemas.microsoft.com/office/powerpoint/2010/main" val="264157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294060" y="1600201"/>
            <a:ext cx="4897940" cy="3657599"/>
          </a:xfrm>
          <a:prstGeom prst="rect">
            <a:avLst/>
          </a:prstGeom>
        </p:spPr>
      </p:pic>
      <p:pic>
        <p:nvPicPr>
          <p:cNvPr id="7" name="Picture 6"/>
          <p:cNvPicPr>
            <a:picLocks noChangeAspect="1"/>
          </p:cNvPicPr>
          <p:nvPr/>
        </p:nvPicPr>
        <p:blipFill>
          <a:blip r:embed="rId4"/>
          <a:stretch>
            <a:fillRect/>
          </a:stretch>
        </p:blipFill>
        <p:spPr>
          <a:xfrm>
            <a:off x="6511" y="1522995"/>
            <a:ext cx="6343650" cy="281940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52400" y="4303173"/>
            <a:ext cx="3846419" cy="1423415"/>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884768" y="4318551"/>
            <a:ext cx="4774821" cy="2539449"/>
          </a:xfrm>
          <a:prstGeom prst="rect">
            <a:avLst/>
          </a:prstGeom>
        </p:spPr>
      </p:pic>
      <p:pic>
        <p:nvPicPr>
          <p:cNvPr id="8" name="Picture 7"/>
          <p:cNvPicPr>
            <a:picLocks noChangeAspect="1"/>
          </p:cNvPicPr>
          <p:nvPr/>
        </p:nvPicPr>
        <p:blipFill>
          <a:blip r:embed="rId9"/>
          <a:stretch>
            <a:fillRect/>
          </a:stretch>
        </p:blipFill>
        <p:spPr>
          <a:xfrm>
            <a:off x="68835" y="9144"/>
            <a:ext cx="5444031" cy="1897717"/>
          </a:xfrm>
          <a:prstGeom prst="rect">
            <a:avLst/>
          </a:prstGeom>
        </p:spPr>
      </p:pic>
    </p:spTree>
    <p:extLst>
      <p:ext uri="{BB962C8B-B14F-4D97-AF65-F5344CB8AC3E}">
        <p14:creationId xmlns:p14="http://schemas.microsoft.com/office/powerpoint/2010/main" val="3568981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 should be minimized w.r.t β and b, and should be maximized w.r.t α</a:t>
            </a:r>
            <a:r>
              <a:rPr lang="en-US" dirty="0" err="1"/>
              <a:t>i</a:t>
            </a:r>
            <a:r>
              <a:rPr lang="en-US" dirty="0"/>
              <a:t>. Hence, instead of minimizing the Primal Problem, we can now maximize the Dual Problem</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00200" y="2743200"/>
            <a:ext cx="7025163" cy="1612663"/>
          </a:xfrm>
          <a:prstGeom prst="rect">
            <a:avLst/>
          </a:prstGeom>
        </p:spPr>
      </p:pic>
    </p:spTree>
    <p:extLst>
      <p:ext uri="{BB962C8B-B14F-4D97-AF65-F5344CB8AC3E}">
        <p14:creationId xmlns:p14="http://schemas.microsoft.com/office/powerpoint/2010/main" val="4210317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621537"/>
            <a:ext cx="7440063" cy="2772162"/>
          </a:xfrm>
          <a:prstGeom prst="rect">
            <a:avLst/>
          </a:prstGeom>
        </p:spPr>
      </p:pic>
      <p:sp>
        <p:nvSpPr>
          <p:cNvPr id="6" name="Rectangle 5"/>
          <p:cNvSpPr/>
          <p:nvPr/>
        </p:nvSpPr>
        <p:spPr>
          <a:xfrm>
            <a:off x="1447800" y="4890599"/>
            <a:ext cx="7772400" cy="369332"/>
          </a:xfrm>
          <a:prstGeom prst="rect">
            <a:avLst/>
          </a:prstGeom>
        </p:spPr>
        <p:txBody>
          <a:bodyPr wrap="square">
            <a:spAutoFit/>
          </a:bodyPr>
          <a:lstStyle/>
          <a:p>
            <a:r>
              <a:rPr lang="en-US" dirty="0">
                <a:solidFill>
                  <a:srgbClr val="222222"/>
                </a:solidFill>
                <a:latin typeface="Gill Sans MT" panose="020B0502020104020203" pitchFamily="34" charset="0"/>
              </a:rPr>
              <a:t>The value of k could be set to either 1 (Hinge Loss) or 2 (Quadratic Loss).</a:t>
            </a:r>
            <a:endParaRPr lang="en-US" dirty="0">
              <a:latin typeface="Gill Sans MT" panose="020B0502020104020203" pitchFamily="34" charset="0"/>
            </a:endParaRPr>
          </a:p>
        </p:txBody>
      </p:sp>
    </p:spTree>
    <p:extLst>
      <p:ext uri="{BB962C8B-B14F-4D97-AF65-F5344CB8AC3E}">
        <p14:creationId xmlns:p14="http://schemas.microsoft.com/office/powerpoint/2010/main" val="1176274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299022"/>
            <a:ext cx="7421011" cy="5725324"/>
          </a:xfrm>
          <a:prstGeom prst="rect">
            <a:avLst/>
          </a:prstGeom>
        </p:spPr>
      </p:pic>
    </p:spTree>
    <p:extLst>
      <p:ext uri="{BB962C8B-B14F-4D97-AF65-F5344CB8AC3E}">
        <p14:creationId xmlns:p14="http://schemas.microsoft.com/office/powerpoint/2010/main" val="213654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524000"/>
            <a:ext cx="7868748" cy="4143953"/>
          </a:xfrm>
          <a:prstGeom prst="rect">
            <a:avLst/>
          </a:prstGeom>
        </p:spPr>
      </p:pic>
    </p:spTree>
    <p:extLst>
      <p:ext uri="{BB962C8B-B14F-4D97-AF65-F5344CB8AC3E}">
        <p14:creationId xmlns:p14="http://schemas.microsoft.com/office/powerpoint/2010/main" val="624217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 y="1569721"/>
            <a:ext cx="7773485" cy="4267796"/>
          </a:xfrm>
          <a:prstGeom prst="rect">
            <a:avLst/>
          </a:prstGeom>
        </p:spPr>
      </p:pic>
    </p:spTree>
    <p:extLst>
      <p:ext uri="{BB962C8B-B14F-4D97-AF65-F5344CB8AC3E}">
        <p14:creationId xmlns:p14="http://schemas.microsoft.com/office/powerpoint/2010/main" val="2945888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8744" y="1612393"/>
            <a:ext cx="7868748" cy="4286848"/>
          </a:xfrm>
          <a:prstGeom prst="rect">
            <a:avLst/>
          </a:prstGeom>
        </p:spPr>
      </p:pic>
    </p:spTree>
    <p:extLst>
      <p:ext uri="{BB962C8B-B14F-4D97-AF65-F5344CB8AC3E}">
        <p14:creationId xmlns:p14="http://schemas.microsoft.com/office/powerpoint/2010/main" val="229804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67</a:t>
            </a:fld>
            <a:endParaRPr lang="en-US"/>
          </a:p>
        </p:txBody>
      </p:sp>
    </p:spTree>
    <p:extLst>
      <p:ext uri="{BB962C8B-B14F-4D97-AF65-F5344CB8AC3E}">
        <p14:creationId xmlns:p14="http://schemas.microsoft.com/office/powerpoint/2010/main" val="321863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pic>
        <p:nvPicPr>
          <p:cNvPr id="4" name="Picture 3"/>
          <p:cNvPicPr>
            <a:picLocks noChangeAspect="1"/>
          </p:cNvPicPr>
          <p:nvPr/>
        </p:nvPicPr>
        <p:blipFill>
          <a:blip r:embed="rId2"/>
          <a:stretch>
            <a:fillRect/>
          </a:stretch>
        </p:blipFill>
        <p:spPr>
          <a:xfrm>
            <a:off x="609600" y="1190558"/>
            <a:ext cx="9278645" cy="5630061"/>
          </a:xfrm>
          <a:prstGeom prst="rect">
            <a:avLst/>
          </a:prstGeom>
        </p:spPr>
      </p:pic>
    </p:spTree>
    <p:extLst>
      <p:ext uri="{BB962C8B-B14F-4D97-AF65-F5344CB8AC3E}">
        <p14:creationId xmlns:p14="http://schemas.microsoft.com/office/powerpoint/2010/main" val="21860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Objective-Support Vector Machines</a:t>
            </a:r>
          </a:p>
        </p:txBody>
      </p:sp>
      <p:sp>
        <p:nvSpPr>
          <p:cNvPr id="3" name="Content Placeholder 2"/>
          <p:cNvSpPr>
            <a:spLocks noGrp="1"/>
          </p:cNvSpPr>
          <p:nvPr>
            <p:ph idx="1"/>
          </p:nvPr>
        </p:nvSpPr>
        <p:spPr/>
        <p:txBody>
          <a:bodyPr>
            <a:normAutofit/>
          </a:bodyPr>
          <a:lstStyle/>
          <a:p>
            <a:r>
              <a:rPr lang="en-US" dirty="0"/>
              <a:t>The main objective of the SVM algorithm is to find the optimal </a:t>
            </a:r>
            <a:r>
              <a:rPr lang="en-US" dirty="0" err="1"/>
              <a:t>hyperplane</a:t>
            </a:r>
            <a:r>
              <a:rPr lang="en-US" dirty="0"/>
              <a:t> in an N-dimensional space that can separate the data points in different classes in the feature space. </a:t>
            </a:r>
          </a:p>
          <a:p>
            <a:r>
              <a:rPr lang="en-US" dirty="0"/>
              <a:t>The </a:t>
            </a:r>
            <a:r>
              <a:rPr lang="en-US" dirty="0" err="1"/>
              <a:t>hyperplane</a:t>
            </a:r>
            <a:r>
              <a:rPr lang="en-US" dirty="0"/>
              <a:t> tries that the margin between the closest points of different classes should be as maximum as possible.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2810660" y="3505199"/>
            <a:ext cx="5260512" cy="2803527"/>
          </a:xfrm>
          <a:prstGeom prst="rect">
            <a:avLst/>
          </a:prstGeom>
        </p:spPr>
      </p:pic>
    </p:spTree>
    <p:extLst>
      <p:ext uri="{BB962C8B-B14F-4D97-AF65-F5344CB8AC3E}">
        <p14:creationId xmlns:p14="http://schemas.microsoft.com/office/powerpoint/2010/main" val="420055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Hyperplanes</a:t>
            </a:r>
            <a:r>
              <a:rPr lang="en-US" b="1" dirty="0"/>
              <a:t> and Support Vectors</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Hyperplanes</a:t>
            </a:r>
            <a:r>
              <a:rPr lang="en-US" dirty="0"/>
              <a:t> are decision boundaries that help classify the data points. Data points falling on either side of the </a:t>
            </a:r>
            <a:r>
              <a:rPr lang="en-US" dirty="0" err="1"/>
              <a:t>hyperplane</a:t>
            </a:r>
            <a:r>
              <a:rPr lang="en-US" dirty="0"/>
              <a:t> can be attributed to different classes. Also, the dimension of the </a:t>
            </a:r>
            <a:r>
              <a:rPr lang="en-US" dirty="0" err="1"/>
              <a:t>hyperplane</a:t>
            </a:r>
            <a:r>
              <a:rPr lang="en-US" dirty="0"/>
              <a:t> depends upon the number of features. If the number of input features is 2, then the </a:t>
            </a:r>
            <a:r>
              <a:rPr lang="en-US" dirty="0" err="1"/>
              <a:t>hyperplane</a:t>
            </a:r>
            <a:r>
              <a:rPr lang="en-US" dirty="0"/>
              <a:t> is just a line. If the number of input features is 3, then the </a:t>
            </a:r>
            <a:r>
              <a:rPr lang="en-US" dirty="0" err="1"/>
              <a:t>hyperplane</a:t>
            </a:r>
            <a:r>
              <a:rPr lang="en-US" dirty="0"/>
              <a:t> becomes a two-dimensional plane. It becomes difficult to imagine when the number of features exceeds 3.</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95648" y="1219200"/>
            <a:ext cx="6110710" cy="2917659"/>
          </a:xfrm>
          <a:prstGeom prst="rect">
            <a:avLst/>
          </a:prstGeom>
        </p:spPr>
      </p:pic>
    </p:spTree>
    <p:extLst>
      <p:ext uri="{BB962C8B-B14F-4D97-AF65-F5344CB8AC3E}">
        <p14:creationId xmlns:p14="http://schemas.microsoft.com/office/powerpoint/2010/main" val="43611256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25897</TotalTime>
  <Words>4083</Words>
  <Application>Microsoft Office PowerPoint</Application>
  <PresentationFormat>Widescreen</PresentationFormat>
  <Paragraphs>342</Paragraphs>
  <Slides>67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Cambria Math</vt:lpstr>
      <vt:lpstr>Gill Sans MT</vt:lpstr>
      <vt:lpstr>Poppins</vt:lpstr>
      <vt:lpstr>Wingdings</vt:lpstr>
      <vt:lpstr>Custom Design</vt:lpstr>
      <vt:lpstr>PowerPoint Presentation</vt:lpstr>
      <vt:lpstr>Contents</vt:lpstr>
      <vt:lpstr>Outline</vt:lpstr>
      <vt:lpstr>Support Vector Machines</vt:lpstr>
      <vt:lpstr>Linear Classifiers</vt:lpstr>
      <vt:lpstr>Linear Classifiers</vt:lpstr>
      <vt:lpstr>Linear Classifiers</vt:lpstr>
      <vt:lpstr>Objective-Support Vector Machines</vt:lpstr>
      <vt:lpstr>Hyperplanes and Support Vectors</vt:lpstr>
      <vt:lpstr>Hyperplanes and Support Vectors</vt:lpstr>
      <vt:lpstr>Hyperplanes and Support Vectors</vt:lpstr>
      <vt:lpstr>Hyperplanes and Support Vectors</vt:lpstr>
      <vt:lpstr>Hyperplanes and Support Vectors</vt:lpstr>
      <vt:lpstr>How does SVM work?</vt:lpstr>
      <vt:lpstr>How does SVM work?</vt:lpstr>
      <vt:lpstr>How does SVM work?</vt:lpstr>
      <vt:lpstr>How does SVM work?</vt:lpstr>
      <vt:lpstr>How does SVM work?</vt:lpstr>
      <vt:lpstr>Margin</vt:lpstr>
      <vt:lpstr>The Role of Margin in SVMs </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SVM with a Hard Margin</vt:lpstr>
      <vt:lpstr>Soft Margin Classification</vt:lpstr>
      <vt:lpstr>SVM with a Soft Margin</vt:lpstr>
      <vt:lpstr>SVM with a Soft Margin</vt:lpstr>
      <vt:lpstr>SVM with a Soft Margin</vt:lpstr>
      <vt:lpstr>SVM with a Soft Margin</vt:lpstr>
      <vt:lpstr>SVM with a Soft Margin</vt:lpstr>
      <vt:lpstr>PowerPoint Presentation</vt:lpstr>
      <vt:lpstr>PowerPoint Presentation</vt:lpstr>
      <vt:lpstr>Hard Margin vs. Soft Margin</vt:lpstr>
      <vt:lpstr>Hard Margin vs. Soft Margin</vt:lpstr>
      <vt:lpstr>Types of Support Vector Machine </vt:lpstr>
      <vt:lpstr>Linear SVM</vt:lpstr>
      <vt:lpstr>SVM - Linearly Separable</vt:lpstr>
      <vt:lpstr>Non-Linear SVM</vt:lpstr>
      <vt:lpstr>Non-linear SVMs</vt:lpstr>
      <vt:lpstr>Non-linear SVMs: Feature spaces</vt:lpstr>
      <vt:lpstr>Non-Linear SVM</vt:lpstr>
      <vt:lpstr>Non-Linear SVM</vt:lpstr>
      <vt:lpstr>Non-Linear SVM: The “Kernel Trick”</vt:lpstr>
      <vt:lpstr>Non-Linear SVM: Examples of Kernel Functions</vt:lpstr>
      <vt:lpstr>Non-Linear SVM</vt:lpstr>
      <vt:lpstr>Non-Linear SVM</vt:lpstr>
      <vt:lpstr>PowerPoint Presentation</vt:lpstr>
      <vt:lpstr>PowerPoint Presentation</vt:lpstr>
      <vt:lpstr>Popular kernel functions in SVM </vt:lpstr>
      <vt:lpstr>Support Vector Machine Terminology</vt:lpstr>
      <vt:lpstr>Support Vector Machine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Md. Shakil Hossain</cp:lastModifiedBy>
  <cp:revision>2037</cp:revision>
  <cp:lastPrinted>2015-09-22T10:17:55Z</cp:lastPrinted>
  <dcterms:created xsi:type="dcterms:W3CDTF">2014-11-02T19:18:20Z</dcterms:created>
  <dcterms:modified xsi:type="dcterms:W3CDTF">2024-03-19T05:04:20Z</dcterms:modified>
  <cp:category>2010 abstract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